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9" r:id="rId4"/>
    <p:sldId id="258" r:id="rId5"/>
    <p:sldId id="260" r:id="rId6"/>
    <p:sldId id="270" r:id="rId7"/>
    <p:sldId id="271" r:id="rId8"/>
    <p:sldId id="261" r:id="rId9"/>
    <p:sldId id="262" r:id="rId10"/>
    <p:sldId id="263" r:id="rId11"/>
    <p:sldId id="264" r:id="rId12"/>
    <p:sldId id="268" r:id="rId13"/>
    <p:sldId id="265" r:id="rId14"/>
    <p:sldId id="269" r:id="rId15"/>
    <p:sldId id="266" r:id="rId16"/>
    <p:sldId id="267" r:id="rId17"/>
    <p:sldId id="272" r:id="rId18"/>
    <p:sldId id="273" r:id="rId19"/>
    <p:sldId id="274" r:id="rId20"/>
    <p:sldId id="275"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3" d="100"/>
          <a:sy n="83" d="100"/>
        </p:scale>
        <p:origin x="-1426" y="-7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516624"/>
            <a:ext cx="7315200" cy="2595025"/>
          </a:xfrm>
        </p:spPr>
        <p:txBody>
          <a:bodyPr>
            <a:normAutofit/>
          </a:bodyPr>
          <a:lstStyle>
            <a:lvl1pPr>
              <a:defRPr sz="4800"/>
            </a:lvl1pPr>
          </a:lstStyle>
          <a:p>
            <a:r>
              <a:rPr lang="en-US" smtClean="0"/>
              <a:t>Click to edit Master title style</a:t>
            </a:r>
            <a:endParaRPr lang="en-US"/>
          </a:p>
        </p:txBody>
      </p:sp>
      <p:sp>
        <p:nvSpPr>
          <p:cNvPr id="3" name="Subtitle 2"/>
          <p:cNvSpPr>
            <a:spLocks noGrp="1"/>
          </p:cNvSpPr>
          <p:nvPr>
            <p:ph type="subTitle" idx="1"/>
          </p:nvPr>
        </p:nvSpPr>
        <p:spPr>
          <a:xfrm>
            <a:off x="914400" y="5166530"/>
            <a:ext cx="7315200" cy="1144632"/>
          </a:xfrm>
        </p:spPr>
        <p:txBody>
          <a:bodyPr>
            <a:normAutofit/>
          </a:bodyPr>
          <a:lstStyle>
            <a:lvl1pPr marL="0" indent="0" algn="l">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24-May-20</a:t>
            </a:fld>
            <a:endParaRPr lang="en-US"/>
          </a:p>
        </p:txBody>
      </p:sp>
      <p:sp>
        <p:nvSpPr>
          <p:cNvPr id="8" name="Slide Number Placeholder 7"/>
          <p:cNvSpPr>
            <a:spLocks noGrp="1"/>
          </p:cNvSpPr>
          <p:nvPr>
            <p:ph type="sldNum" sz="quarter" idx="11"/>
          </p:nvPr>
        </p:nvSpPr>
        <p:spPr/>
        <p:txBody>
          <a:bodyPr/>
          <a:lstStyle/>
          <a:p>
            <a:fld id="{B6F15528-21DE-4FAA-801E-634DDDAF4B2B}" type="slidenum">
              <a:rPr lang="en-US" smtClean="0"/>
              <a:pPr/>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24-May-20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48400" y="1826709"/>
            <a:ext cx="1492499" cy="448445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54524" y="1826709"/>
            <a:ext cx="5241476" cy="448445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24-May-20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24-May-20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400" y="5017572"/>
            <a:ext cx="7315200" cy="1293592"/>
          </a:xfrm>
        </p:spPr>
        <p:txBody>
          <a:bodyPr anchor="t"/>
          <a:lstStyle>
            <a:lvl1pPr algn="l">
              <a:defRPr sz="4000" b="0" cap="none"/>
            </a:lvl1pPr>
          </a:lstStyle>
          <a:p>
            <a:r>
              <a:rPr lang="en-US" smtClean="0"/>
              <a:t>Click to edit Master title style</a:t>
            </a:r>
            <a:endParaRPr lang="en-US"/>
          </a:p>
        </p:txBody>
      </p:sp>
      <p:sp>
        <p:nvSpPr>
          <p:cNvPr id="3" name="Text Placeholder 2"/>
          <p:cNvSpPr>
            <a:spLocks noGrp="1"/>
          </p:cNvSpPr>
          <p:nvPr>
            <p:ph type="body" idx="1"/>
          </p:nvPr>
        </p:nvSpPr>
        <p:spPr>
          <a:xfrm>
            <a:off x="914400" y="3865097"/>
            <a:ext cx="7315200" cy="1098439"/>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24-May-20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D8BD707-D9CF-40AE-B4C6-C98DA3205C09}" type="datetimeFigureOut">
              <a:rPr lang="en-US" smtClean="0"/>
              <a:pPr/>
              <a:t>24-May-20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Title 8"/>
          <p:cNvSpPr>
            <a:spLocks noGrp="1"/>
          </p:cNvSpPr>
          <p:nvPr>
            <p:ph type="title"/>
          </p:nvPr>
        </p:nvSpPr>
        <p:spPr>
          <a:xfrm>
            <a:off x="914400" y="1544715"/>
            <a:ext cx="7315200" cy="1154097"/>
          </a:xfrm>
        </p:spPr>
        <p:txBody>
          <a:bodyPr/>
          <a:lstStyle/>
          <a:p>
            <a:r>
              <a:rPr lang="en-US" smtClean="0"/>
              <a:t>Click to edit Master title style</a:t>
            </a:r>
            <a:endParaRPr lang="en-US"/>
          </a:p>
        </p:txBody>
      </p:sp>
      <p:sp>
        <p:nvSpPr>
          <p:cNvPr id="8" name="Content Placeholder 7"/>
          <p:cNvSpPr>
            <a:spLocks noGrp="1"/>
          </p:cNvSpPr>
          <p:nvPr>
            <p:ph sz="quarter" idx="13"/>
          </p:nvPr>
        </p:nvSpPr>
        <p:spPr>
          <a:xfrm>
            <a:off x="914400" y="2743200"/>
            <a:ext cx="3566160" cy="359359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81728" y="2743200"/>
            <a:ext cx="3566160" cy="35956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16348" y="2743200"/>
            <a:ext cx="3364992"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885144" y="2743200"/>
            <a:ext cx="3362062"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pPr/>
              <a:t>24-May-20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0" name="Title 9"/>
          <p:cNvSpPr>
            <a:spLocks noGrp="1"/>
          </p:cNvSpPr>
          <p:nvPr>
            <p:ph type="title"/>
          </p:nvPr>
        </p:nvSpPr>
        <p:spPr>
          <a:xfrm>
            <a:off x="914400" y="1544715"/>
            <a:ext cx="7315200" cy="1154097"/>
          </a:xfrm>
        </p:spPr>
        <p:txBody>
          <a:bodyPr/>
          <a:lstStyle/>
          <a:p>
            <a:r>
              <a:rPr lang="en-US" smtClean="0"/>
              <a:t>Click to edit Master title style</a:t>
            </a:r>
            <a:endParaRPr lang="en-US" dirty="0"/>
          </a:p>
        </p:txBody>
      </p:sp>
      <p:sp>
        <p:nvSpPr>
          <p:cNvPr id="11" name="Content Placeholder 10"/>
          <p:cNvSpPr>
            <a:spLocks noGrp="1"/>
          </p:cNvSpPr>
          <p:nvPr>
            <p:ph sz="quarter" idx="13"/>
          </p:nvPr>
        </p:nvSpPr>
        <p:spPr>
          <a:xfrm>
            <a:off x="914400" y="3383280"/>
            <a:ext cx="3566160" cy="2953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81727" y="3383280"/>
            <a:ext cx="3566160" cy="2953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24-May-20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24-May-20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825362"/>
            <a:ext cx="2950936" cy="2173015"/>
          </a:xfrm>
        </p:spPr>
        <p:txBody>
          <a:bodyPr anchor="b">
            <a:normAutofit/>
          </a:bodyPr>
          <a:lstStyle>
            <a:lvl1pPr algn="l">
              <a:defRPr sz="2800" b="0"/>
            </a:lvl1pPr>
          </a:lstStyle>
          <a:p>
            <a:r>
              <a:rPr lang="en-US" smtClean="0"/>
              <a:t>Click to edit Master title style</a:t>
            </a:r>
            <a:endParaRPr lang="en-US" dirty="0"/>
          </a:p>
        </p:txBody>
      </p:sp>
      <p:sp>
        <p:nvSpPr>
          <p:cNvPr id="3" name="Content Placeholder 2"/>
          <p:cNvSpPr>
            <a:spLocks noGrp="1"/>
          </p:cNvSpPr>
          <p:nvPr>
            <p:ph idx="1"/>
          </p:nvPr>
        </p:nvSpPr>
        <p:spPr>
          <a:xfrm>
            <a:off x="4021752" y="1826709"/>
            <a:ext cx="4207848" cy="4476614"/>
          </a:xfrm>
        </p:spPr>
        <p:txBody>
          <a:bodyPr anchor="ct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4400" y="4061095"/>
            <a:ext cx="2950936" cy="22453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24-May-20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828800"/>
            <a:ext cx="2953512" cy="2176272"/>
          </a:xfrm>
        </p:spPr>
        <p:txBody>
          <a:bodyPr anchor="b">
            <a:normAutofit/>
          </a:bodyPr>
          <a:lstStyle>
            <a:lvl1pPr algn="l">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4191000" y="2286000"/>
            <a:ext cx="4038600" cy="3352800"/>
          </a:xfrm>
          <a:solidFill>
            <a:schemeClr val="accent2"/>
          </a:solidFill>
          <a:ln w="12700">
            <a:noFill/>
          </a:ln>
          <a:effectLst>
            <a:reflection blurRad="12700" stA="30000" endPos="30000" dist="31750" dir="5400000" sy="-100000" algn="bl" rotWithShape="0"/>
          </a:effectLst>
          <a:scene3d>
            <a:camera prst="perspectiveRight" fov="2700000">
              <a:rot lat="240000" lon="900000" rev="0"/>
            </a:camera>
            <a:lightRig rig="threePt" dir="t">
              <a:rot lat="0" lon="0" rev="2700000"/>
            </a:lightRig>
          </a:scene3d>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4400" y="4059936"/>
            <a:ext cx="2953512" cy="224942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24-May-20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10" name="Rectangle 9"/>
          <p:cNvSpPr/>
          <p:nvPr/>
        </p:nvSpPr>
        <p:spPr>
          <a:xfrm>
            <a:off x="8435268" y="573807"/>
            <a:ext cx="86236"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569419" y="573807"/>
            <a:ext cx="576072"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914400" y="1544715"/>
            <a:ext cx="7315200" cy="115409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4400" y="2769833"/>
            <a:ext cx="7315200" cy="353952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007690" y="548797"/>
            <a:ext cx="1189132" cy="297918"/>
          </a:xfrm>
          <a:prstGeom prst="rect">
            <a:avLst/>
          </a:prstGeom>
        </p:spPr>
        <p:txBody>
          <a:bodyPr vert="horz" lIns="91440" tIns="45720" rIns="91440" bIns="45720" rtlCol="0" anchor="ctr"/>
          <a:lstStyle>
            <a:lvl1pPr algn="l">
              <a:defRPr sz="1200">
                <a:solidFill>
                  <a:schemeClr val="tx1">
                    <a:alpha val="50000"/>
                  </a:schemeClr>
                </a:solidFill>
              </a:defRPr>
            </a:lvl1pPr>
          </a:lstStyle>
          <a:p>
            <a:fld id="{1D8BD707-D9CF-40AE-B4C6-C98DA3205C09}" type="datetimeFigureOut">
              <a:rPr lang="en-US" smtClean="0"/>
              <a:pPr/>
              <a:t>24-May-20</a:t>
            </a:fld>
            <a:endParaRPr lang="en-US"/>
          </a:p>
        </p:txBody>
      </p:sp>
      <p:sp>
        <p:nvSpPr>
          <p:cNvPr id="6" name="Slide Number Placeholder 5"/>
          <p:cNvSpPr>
            <a:spLocks noGrp="1"/>
          </p:cNvSpPr>
          <p:nvPr>
            <p:ph type="sldNum" sz="quarter" idx="4"/>
          </p:nvPr>
        </p:nvSpPr>
        <p:spPr>
          <a:xfrm>
            <a:off x="7314415" y="548797"/>
            <a:ext cx="941203" cy="301752"/>
          </a:xfrm>
          <a:prstGeom prst="rect">
            <a:avLst/>
          </a:prstGeom>
        </p:spPr>
        <p:txBody>
          <a:bodyPr vert="horz" lIns="91440" tIns="45720" rIns="91440" bIns="45720" rtlCol="0" anchor="ctr"/>
          <a:lstStyle>
            <a:lvl1pPr algn="r">
              <a:defRPr sz="1200">
                <a:solidFill>
                  <a:schemeClr val="tx1"/>
                </a:solidFill>
              </a:defRPr>
            </a:lvl1pPr>
          </a:lstStyle>
          <a:p>
            <a:fld id="{B6F15528-21DE-4FAA-801E-634DDDAF4B2B}" type="slidenum">
              <a:rPr lang="en-US" smtClean="0"/>
              <a:pPr/>
              <a:t>‹#›</a:t>
            </a:fld>
            <a:endParaRPr lang="en-US"/>
          </a:p>
        </p:txBody>
      </p:sp>
      <p:sp>
        <p:nvSpPr>
          <p:cNvPr id="5" name="Footer Placeholder 4"/>
          <p:cNvSpPr>
            <a:spLocks noGrp="1"/>
          </p:cNvSpPr>
          <p:nvPr>
            <p:ph type="ftr" sz="quarter" idx="3"/>
          </p:nvPr>
        </p:nvSpPr>
        <p:spPr>
          <a:xfrm>
            <a:off x="6008688" y="855956"/>
            <a:ext cx="2246489" cy="301227"/>
          </a:xfrm>
          <a:prstGeom prst="rect">
            <a:avLst/>
          </a:prstGeom>
        </p:spPr>
        <p:txBody>
          <a:bodyPr vert="horz" lIns="91440" tIns="0" rIns="91440" bIns="45720" rtlCol="0" anchor="t"/>
          <a:lstStyle>
            <a:lvl1pPr algn="l">
              <a:defRPr sz="1000">
                <a:solidFill>
                  <a:schemeClr val="tx1"/>
                </a:solidFill>
              </a:defRPr>
            </a:lvl1pPr>
          </a:lstStyle>
          <a:p>
            <a:endParaRPr lang="en-US"/>
          </a:p>
        </p:txBody>
      </p:sp>
    </p:spTree>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533400"/>
            <a:ext cx="7315200" cy="5867400"/>
          </a:xfrm>
        </p:spPr>
        <p:txBody>
          <a:bodyPr>
            <a:noAutofit/>
          </a:bodyPr>
          <a:lstStyle/>
          <a:p>
            <a:pPr algn="ctr"/>
            <a:r>
              <a:rPr lang="en-US" sz="3200" b="1" dirty="0">
                <a:latin typeface="Arial Rounded MT Bold" pitchFamily="34" charset="0"/>
              </a:rPr>
              <a:t>LEARNING REPRESENTATIONS FROM </a:t>
            </a:r>
            <a:r>
              <a:rPr lang="en-US" sz="3200" b="1" dirty="0" smtClean="0">
                <a:latin typeface="Arial Rounded MT Bold" pitchFamily="34" charset="0"/>
              </a:rPr>
              <a:t> EEG </a:t>
            </a:r>
            <a:br>
              <a:rPr lang="en-US" sz="3200" b="1" dirty="0" smtClean="0">
                <a:latin typeface="Arial Rounded MT Bold" pitchFamily="34" charset="0"/>
              </a:rPr>
            </a:br>
            <a:r>
              <a:rPr lang="en-US" sz="3200" b="1" dirty="0">
                <a:latin typeface="Arial Rounded MT Bold" pitchFamily="34" charset="0"/>
              </a:rPr>
              <a:t/>
            </a:r>
            <a:br>
              <a:rPr lang="en-US" sz="3200" b="1" dirty="0">
                <a:latin typeface="Arial Rounded MT Bold" pitchFamily="34" charset="0"/>
              </a:rPr>
            </a:br>
            <a:r>
              <a:rPr lang="en-US" sz="3200" b="1" dirty="0" smtClean="0">
                <a:latin typeface="Arial Rounded MT Bold" pitchFamily="34" charset="0"/>
              </a:rPr>
              <a:t/>
            </a:r>
            <a:br>
              <a:rPr lang="en-US" sz="3200" b="1" dirty="0" smtClean="0">
                <a:latin typeface="Arial Rounded MT Bold" pitchFamily="34" charset="0"/>
              </a:rPr>
            </a:br>
            <a:r>
              <a:rPr lang="en-US" sz="3200" b="1" dirty="0">
                <a:latin typeface="Arial Rounded MT Bold" pitchFamily="34" charset="0"/>
              </a:rPr>
              <a:t/>
            </a:r>
            <a:br>
              <a:rPr lang="en-US" sz="3200" b="1" dirty="0">
                <a:latin typeface="Arial Rounded MT Bold" pitchFamily="34" charset="0"/>
              </a:rPr>
            </a:br>
            <a:r>
              <a:rPr lang="en-US" sz="3200" b="1" dirty="0" smtClean="0">
                <a:latin typeface="Arial Rounded MT Bold" pitchFamily="34" charset="0"/>
              </a:rPr>
              <a:t/>
            </a:r>
            <a:br>
              <a:rPr lang="en-US" sz="3200" b="1" dirty="0" smtClean="0">
                <a:latin typeface="Arial Rounded MT Bold" pitchFamily="34" charset="0"/>
              </a:rPr>
            </a:br>
            <a:r>
              <a:rPr lang="en-US" sz="3200" b="1" dirty="0">
                <a:latin typeface="Arial Rounded MT Bold" pitchFamily="34" charset="0"/>
              </a:rPr>
              <a:t/>
            </a:r>
            <a:br>
              <a:rPr lang="en-US" sz="3200" b="1" dirty="0">
                <a:latin typeface="Arial Rounded MT Bold" pitchFamily="34" charset="0"/>
              </a:rPr>
            </a:br>
            <a:r>
              <a:rPr lang="en-US" sz="3200" b="1" dirty="0" smtClean="0">
                <a:latin typeface="Arial Rounded MT Bold" pitchFamily="34" charset="0"/>
              </a:rPr>
              <a:t/>
            </a:r>
            <a:br>
              <a:rPr lang="en-US" sz="3200" b="1" dirty="0" smtClean="0">
                <a:latin typeface="Arial Rounded MT Bold" pitchFamily="34" charset="0"/>
              </a:rPr>
            </a:br>
            <a:r>
              <a:rPr lang="en-US" sz="3200" b="1" dirty="0" smtClean="0">
                <a:latin typeface="Arial Rounded MT Bold" pitchFamily="34" charset="0"/>
              </a:rPr>
              <a:t>WITH </a:t>
            </a:r>
            <a:r>
              <a:rPr lang="en-US" sz="3200" b="1" dirty="0">
                <a:latin typeface="Arial Rounded MT Bold" pitchFamily="34" charset="0"/>
              </a:rPr>
              <a:t>DEEP RECURRENT-CONVOLUTIONAL NEURAL NETWORKS</a:t>
            </a:r>
          </a:p>
        </p:txBody>
      </p:sp>
      <p:pic>
        <p:nvPicPr>
          <p:cNvPr id="614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3600" y="2057400"/>
            <a:ext cx="4876801" cy="2743201"/>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46896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4400" y="1371599"/>
            <a:ext cx="7315200" cy="4937761"/>
          </a:xfrm>
        </p:spPr>
        <p:txBody>
          <a:bodyPr>
            <a:normAutofit/>
          </a:bodyPr>
          <a:lstStyle/>
          <a:p>
            <a:r>
              <a:rPr lang="en-US" sz="1800" dirty="0">
                <a:latin typeface="Calibri" pitchFamily="34" charset="0"/>
                <a:cs typeface="Calibri" pitchFamily="34" charset="0"/>
              </a:rPr>
              <a:t>In order to preserve relative distancing, </a:t>
            </a:r>
            <a:endParaRPr lang="en-US" sz="1800" dirty="0" smtClean="0">
              <a:latin typeface="Calibri" pitchFamily="34" charset="0"/>
              <a:cs typeface="Calibri" pitchFamily="34" charset="0"/>
            </a:endParaRPr>
          </a:p>
          <a:p>
            <a:endParaRPr lang="en-US" sz="1800" dirty="0">
              <a:latin typeface="Calibri" pitchFamily="34" charset="0"/>
              <a:cs typeface="Calibri" pitchFamily="34" charset="0"/>
            </a:endParaRPr>
          </a:p>
          <a:p>
            <a:pPr lvl="2">
              <a:buFont typeface="Wingdings" pitchFamily="2" charset="2"/>
              <a:buChar char="Ø"/>
            </a:pPr>
            <a:r>
              <a:rPr lang="en-US" b="1" i="1" dirty="0">
                <a:solidFill>
                  <a:schemeClr val="tx2">
                    <a:lumMod val="40000"/>
                    <a:lumOff val="60000"/>
                  </a:schemeClr>
                </a:solidFill>
                <a:latin typeface="Calibri" pitchFamily="34" charset="0"/>
                <a:cs typeface="Calibri" pitchFamily="34" charset="0"/>
              </a:rPr>
              <a:t>Azimuthal Equidistant Projection (AEP) (or Polar Projection)</a:t>
            </a:r>
            <a:r>
              <a:rPr lang="en-US" i="1" dirty="0">
                <a:solidFill>
                  <a:schemeClr val="tx2">
                    <a:lumMod val="40000"/>
                    <a:lumOff val="60000"/>
                  </a:schemeClr>
                </a:solidFill>
                <a:latin typeface="Calibri" pitchFamily="34" charset="0"/>
                <a:cs typeface="Calibri" pitchFamily="34" charset="0"/>
              </a:rPr>
              <a:t> </a:t>
            </a:r>
            <a:r>
              <a:rPr lang="en-US" i="1" dirty="0">
                <a:latin typeface="Calibri" pitchFamily="34" charset="0"/>
                <a:cs typeface="Calibri" pitchFamily="34" charset="0"/>
              </a:rPr>
              <a:t>is applied in order to get the scenario of a cap worn on the head.</a:t>
            </a:r>
          </a:p>
          <a:p>
            <a:pPr lvl="2">
              <a:buFont typeface="Wingdings" pitchFamily="2" charset="2"/>
              <a:buChar char="Ø"/>
            </a:pPr>
            <a:r>
              <a:rPr lang="en-US" b="1" i="1" dirty="0" err="1">
                <a:solidFill>
                  <a:schemeClr val="tx2">
                    <a:lumMod val="40000"/>
                    <a:lumOff val="60000"/>
                  </a:schemeClr>
                </a:solidFill>
                <a:latin typeface="Calibri" pitchFamily="34" charset="0"/>
                <a:cs typeface="Calibri" pitchFamily="34" charset="0"/>
              </a:rPr>
              <a:t>CloughTocher</a:t>
            </a:r>
            <a:r>
              <a:rPr lang="en-US" b="1" i="1" dirty="0">
                <a:solidFill>
                  <a:schemeClr val="tx2">
                    <a:lumMod val="40000"/>
                    <a:lumOff val="60000"/>
                  </a:schemeClr>
                </a:solidFill>
                <a:latin typeface="Calibri" pitchFamily="34" charset="0"/>
                <a:cs typeface="Calibri" pitchFamily="34" charset="0"/>
              </a:rPr>
              <a:t> scheme </a:t>
            </a:r>
            <a:r>
              <a:rPr lang="en-US" i="1" dirty="0">
                <a:latin typeface="Calibri" pitchFamily="34" charset="0"/>
                <a:cs typeface="Calibri" pitchFamily="34" charset="0"/>
              </a:rPr>
              <a:t>is then applied for interpolating the scattered power measurements over the scalp and for estimating the values in-between the electrodes over a 32 × 32 mesh. </a:t>
            </a:r>
          </a:p>
          <a:p>
            <a:endParaRPr lang="en-US" dirty="0" smtClean="0">
              <a:latin typeface="Calibri" pitchFamily="34" charset="0"/>
              <a:cs typeface="Calibri" pitchFamily="34" charset="0"/>
            </a:endParaRPr>
          </a:p>
          <a:p>
            <a:endParaRPr lang="en-US" dirty="0" smtClean="0">
              <a:latin typeface="Calibri" pitchFamily="34" charset="0"/>
              <a:cs typeface="Calibri" pitchFamily="34" charset="0"/>
            </a:endParaRPr>
          </a:p>
          <a:p>
            <a:r>
              <a:rPr lang="en-US" sz="1800" dirty="0" smtClean="0">
                <a:latin typeface="Calibri" pitchFamily="34" charset="0"/>
                <a:cs typeface="Calibri" pitchFamily="34" charset="0"/>
              </a:rPr>
              <a:t>Similarly</a:t>
            </a:r>
            <a:r>
              <a:rPr lang="en-US" sz="1800" dirty="0">
                <a:latin typeface="Calibri" pitchFamily="34" charset="0"/>
                <a:cs typeface="Calibri" pitchFamily="34" charset="0"/>
              </a:rPr>
              <a:t>, three topographical activity maps corresponding to each frequency band are generated. The three spatial maps are then merged together to form an image with three (color) channels. </a:t>
            </a:r>
          </a:p>
          <a:p>
            <a:endParaRPr lang="en-US" sz="1800" dirty="0">
              <a:latin typeface="Calibri" pitchFamily="34" charset="0"/>
              <a:cs typeface="Calibri" pitchFamily="34" charset="0"/>
            </a:endParaRPr>
          </a:p>
          <a:p>
            <a:r>
              <a:rPr lang="en-US" sz="1800" dirty="0">
                <a:latin typeface="Calibri" pitchFamily="34" charset="0"/>
                <a:cs typeface="Calibri" pitchFamily="34" charset="0"/>
              </a:rPr>
              <a:t>Finally, this 3-channel image is given to our deep convolutional network.</a:t>
            </a:r>
          </a:p>
          <a:p>
            <a:endParaRPr lang="en-US" sz="1800" dirty="0"/>
          </a:p>
        </p:txBody>
      </p:sp>
      <p:sp>
        <p:nvSpPr>
          <p:cNvPr id="4" name="Rectangle 3"/>
          <p:cNvSpPr/>
          <p:nvPr/>
        </p:nvSpPr>
        <p:spPr>
          <a:xfrm>
            <a:off x="762000" y="466344"/>
            <a:ext cx="1056700" cy="369332"/>
          </a:xfrm>
          <a:prstGeom prst="rect">
            <a:avLst/>
          </a:prstGeom>
        </p:spPr>
        <p:txBody>
          <a:bodyPr wrap="none">
            <a:spAutoFit/>
          </a:bodyPr>
          <a:lstStyle/>
          <a:p>
            <a:r>
              <a:rPr lang="en-US" b="1" dirty="0">
                <a:solidFill>
                  <a:schemeClr val="tx2"/>
                </a:solidFill>
                <a:latin typeface="Arial Black" pitchFamily="34" charset="0"/>
              </a:rPr>
              <a:t>c</a:t>
            </a:r>
            <a:r>
              <a:rPr lang="en-US" b="1" dirty="0" smtClean="0">
                <a:solidFill>
                  <a:schemeClr val="tx2"/>
                </a:solidFill>
                <a:latin typeface="Arial Black" pitchFamily="34" charset="0"/>
              </a:rPr>
              <a:t>ontd. </a:t>
            </a:r>
            <a:endParaRPr lang="en-US" b="1" dirty="0">
              <a:solidFill>
                <a:schemeClr val="tx2"/>
              </a:solidFill>
              <a:latin typeface="Arial Black" pitchFamily="34" charset="0"/>
            </a:endParaRP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0" y="204740"/>
            <a:ext cx="1663699" cy="167812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78616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28600"/>
            <a:ext cx="7315200" cy="685800"/>
          </a:xfrm>
        </p:spPr>
        <p:txBody>
          <a:bodyPr>
            <a:normAutofit/>
          </a:bodyPr>
          <a:lstStyle/>
          <a:p>
            <a:pPr algn="ctr"/>
            <a:r>
              <a:rPr lang="en-US" sz="2900" dirty="0" smtClean="0">
                <a:latin typeface="Arial Black" pitchFamily="34" charset="0"/>
              </a:rPr>
              <a:t>ARCHITECTURE</a:t>
            </a:r>
            <a:endParaRPr lang="en-US" sz="2900" dirty="0">
              <a:latin typeface="Arial Black" pitchFamily="34" charset="0"/>
            </a:endParaRP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3000" y="1219200"/>
            <a:ext cx="7066583" cy="39624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609600" y="5334000"/>
            <a:ext cx="8077200" cy="1169551"/>
          </a:xfrm>
          <a:prstGeom prst="rect">
            <a:avLst/>
          </a:prstGeom>
        </p:spPr>
        <p:txBody>
          <a:bodyPr wrap="square">
            <a:spAutoFit/>
          </a:bodyPr>
          <a:lstStyle/>
          <a:p>
            <a:pPr marL="342900" indent="-342900">
              <a:buAutoNum type="arabicParenBoth"/>
            </a:pPr>
            <a:r>
              <a:rPr lang="en-US" sz="1400" i="1" dirty="0" smtClean="0">
                <a:solidFill>
                  <a:schemeClr val="tx2">
                    <a:lumMod val="20000"/>
                    <a:lumOff val="80000"/>
                  </a:schemeClr>
                </a:solidFill>
              </a:rPr>
              <a:t>EEG </a:t>
            </a:r>
            <a:r>
              <a:rPr lang="en-US" sz="1400" i="1" dirty="0">
                <a:solidFill>
                  <a:schemeClr val="tx2">
                    <a:lumMod val="20000"/>
                    <a:lumOff val="80000"/>
                  </a:schemeClr>
                </a:solidFill>
              </a:rPr>
              <a:t>time series </a:t>
            </a:r>
            <a:r>
              <a:rPr lang="en-US" sz="1400" dirty="0">
                <a:solidFill>
                  <a:schemeClr val="tx2">
                    <a:lumMod val="20000"/>
                    <a:lumOff val="80000"/>
                  </a:schemeClr>
                </a:solidFill>
              </a:rPr>
              <a:t>from </a:t>
            </a:r>
            <a:r>
              <a:rPr lang="en-US" sz="1400" i="1" dirty="0">
                <a:solidFill>
                  <a:schemeClr val="tx2">
                    <a:lumMod val="60000"/>
                    <a:lumOff val="40000"/>
                  </a:schemeClr>
                </a:solidFill>
              </a:rPr>
              <a:t>multiple locations </a:t>
            </a:r>
            <a:r>
              <a:rPr lang="en-US" sz="1400" dirty="0">
                <a:solidFill>
                  <a:schemeClr val="tx2">
                    <a:lumMod val="20000"/>
                    <a:lumOff val="80000"/>
                  </a:schemeClr>
                </a:solidFill>
              </a:rPr>
              <a:t>are acquired; </a:t>
            </a:r>
            <a:endParaRPr lang="en-US" sz="1400" dirty="0" smtClean="0">
              <a:solidFill>
                <a:schemeClr val="tx2">
                  <a:lumMod val="20000"/>
                  <a:lumOff val="80000"/>
                </a:schemeClr>
              </a:solidFill>
            </a:endParaRPr>
          </a:p>
          <a:p>
            <a:pPr marL="342900" indent="-342900">
              <a:buAutoNum type="arabicParenBoth"/>
            </a:pPr>
            <a:r>
              <a:rPr lang="en-US" sz="1400" dirty="0" smtClean="0">
                <a:solidFill>
                  <a:schemeClr val="tx2">
                    <a:lumMod val="20000"/>
                    <a:lumOff val="80000"/>
                  </a:schemeClr>
                </a:solidFill>
              </a:rPr>
              <a:t>spectral </a:t>
            </a:r>
            <a:r>
              <a:rPr lang="en-US" sz="1400" dirty="0">
                <a:solidFill>
                  <a:schemeClr val="tx2">
                    <a:lumMod val="20000"/>
                    <a:lumOff val="80000"/>
                  </a:schemeClr>
                </a:solidFill>
              </a:rPr>
              <a:t>power within three prominent frequency bands is extracted for each location and used to </a:t>
            </a:r>
            <a:r>
              <a:rPr lang="en-US" sz="1400" i="1" dirty="0">
                <a:solidFill>
                  <a:schemeClr val="tx2">
                    <a:lumMod val="60000"/>
                    <a:lumOff val="40000"/>
                  </a:schemeClr>
                </a:solidFill>
              </a:rPr>
              <a:t>form topographical maps for each time frame (image); </a:t>
            </a:r>
            <a:endParaRPr lang="en-US" sz="1400" i="1" dirty="0" smtClean="0">
              <a:solidFill>
                <a:schemeClr val="tx2">
                  <a:lumMod val="60000"/>
                  <a:lumOff val="40000"/>
                </a:schemeClr>
              </a:solidFill>
            </a:endParaRPr>
          </a:p>
          <a:p>
            <a:pPr marL="342900" indent="-342900">
              <a:buAutoNum type="arabicParenBoth"/>
            </a:pPr>
            <a:r>
              <a:rPr lang="en-US" sz="1400" dirty="0" smtClean="0">
                <a:solidFill>
                  <a:schemeClr val="tx2">
                    <a:lumMod val="20000"/>
                    <a:lumOff val="80000"/>
                  </a:schemeClr>
                </a:solidFill>
              </a:rPr>
              <a:t>sequence </a:t>
            </a:r>
            <a:r>
              <a:rPr lang="en-US" sz="1400" dirty="0">
                <a:solidFill>
                  <a:schemeClr val="tx2">
                    <a:lumMod val="20000"/>
                    <a:lumOff val="80000"/>
                  </a:schemeClr>
                </a:solidFill>
              </a:rPr>
              <a:t>of topographical maps are combined to form a </a:t>
            </a:r>
            <a:r>
              <a:rPr lang="en-US" sz="1400" i="1" dirty="0">
                <a:solidFill>
                  <a:schemeClr val="tx2">
                    <a:lumMod val="60000"/>
                    <a:lumOff val="40000"/>
                  </a:schemeClr>
                </a:solidFill>
              </a:rPr>
              <a:t>sequence of 3-channel images </a:t>
            </a:r>
            <a:r>
              <a:rPr lang="en-US" sz="1400" dirty="0">
                <a:solidFill>
                  <a:schemeClr val="tx2">
                    <a:lumMod val="20000"/>
                    <a:lumOff val="80000"/>
                  </a:schemeClr>
                </a:solidFill>
              </a:rPr>
              <a:t>which are fed into a </a:t>
            </a:r>
            <a:r>
              <a:rPr lang="en-US" sz="1400" i="1" dirty="0">
                <a:solidFill>
                  <a:schemeClr val="tx2">
                    <a:lumMod val="60000"/>
                    <a:lumOff val="40000"/>
                  </a:schemeClr>
                </a:solidFill>
              </a:rPr>
              <a:t>recurrent-convolutional network </a:t>
            </a:r>
            <a:r>
              <a:rPr lang="en-US" sz="1400" dirty="0">
                <a:solidFill>
                  <a:schemeClr val="tx2">
                    <a:lumMod val="20000"/>
                    <a:lumOff val="80000"/>
                  </a:schemeClr>
                </a:solidFill>
              </a:rPr>
              <a:t>for representation learning and classification.</a:t>
            </a:r>
          </a:p>
        </p:txBody>
      </p:sp>
    </p:spTree>
    <p:extLst>
      <p:ext uri="{BB962C8B-B14F-4D97-AF65-F5344CB8AC3E}">
        <p14:creationId xmlns:p14="http://schemas.microsoft.com/office/powerpoint/2010/main" val="11653559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7315200" cy="641412"/>
          </a:xfrm>
        </p:spPr>
        <p:txBody>
          <a:bodyPr>
            <a:normAutofit/>
          </a:bodyPr>
          <a:lstStyle/>
          <a:p>
            <a:pPr algn="ctr"/>
            <a:r>
              <a:rPr lang="en-US" sz="2800" dirty="0" smtClean="0">
                <a:latin typeface="Arial Black" pitchFamily="34" charset="0"/>
              </a:rPr>
              <a:t>CONVNET VGG-16 ARCHITECTURE</a:t>
            </a:r>
            <a:endParaRPr lang="en-US" sz="2800" dirty="0">
              <a:latin typeface="Arial Black" pitchFamily="34" charset="0"/>
            </a:endParaRPr>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 y="1752600"/>
            <a:ext cx="7825918" cy="38862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1209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457200"/>
            <a:ext cx="7315200" cy="565212"/>
          </a:xfrm>
        </p:spPr>
        <p:txBody>
          <a:bodyPr>
            <a:normAutofit/>
          </a:bodyPr>
          <a:lstStyle/>
          <a:p>
            <a:pPr algn="ctr"/>
            <a:r>
              <a:rPr lang="en-US" sz="3000" dirty="0" smtClean="0">
                <a:latin typeface="Arial Black" pitchFamily="34" charset="0"/>
              </a:rPr>
              <a:t>SINGLE FRAME APPROACH</a:t>
            </a:r>
            <a:endParaRPr lang="en-US" sz="3000" dirty="0">
              <a:latin typeface="Arial Black" pitchFamily="34" charset="0"/>
            </a:endParaRPr>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4600" y="1295400"/>
            <a:ext cx="4038600" cy="444801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609600" y="5867400"/>
            <a:ext cx="8077200" cy="584775"/>
          </a:xfrm>
          <a:prstGeom prst="rect">
            <a:avLst/>
          </a:prstGeom>
        </p:spPr>
        <p:txBody>
          <a:bodyPr wrap="square">
            <a:spAutoFit/>
          </a:bodyPr>
          <a:lstStyle/>
          <a:p>
            <a:pPr algn="ctr"/>
            <a:r>
              <a:rPr lang="en-US" sz="1600" dirty="0">
                <a:solidFill>
                  <a:schemeClr val="tx2">
                    <a:lumMod val="20000"/>
                    <a:lumOff val="80000"/>
                  </a:schemeClr>
                </a:solidFill>
              </a:rPr>
              <a:t>The convolutional layer parameters are denoted as </a:t>
            </a:r>
            <a:endParaRPr lang="en-US" sz="1600" dirty="0" smtClean="0">
              <a:solidFill>
                <a:schemeClr val="tx2">
                  <a:lumMod val="20000"/>
                  <a:lumOff val="80000"/>
                </a:schemeClr>
              </a:solidFill>
            </a:endParaRPr>
          </a:p>
          <a:p>
            <a:pPr algn="ctr"/>
            <a:r>
              <a:rPr lang="en-US" sz="1600" b="1" i="1" dirty="0" err="1" smtClean="0">
                <a:solidFill>
                  <a:schemeClr val="tx2">
                    <a:lumMod val="40000"/>
                    <a:lumOff val="60000"/>
                  </a:schemeClr>
                </a:solidFill>
              </a:rPr>
              <a:t>conv</a:t>
            </a:r>
            <a:r>
              <a:rPr lang="en-US" sz="1600" b="1" i="1" dirty="0" smtClean="0">
                <a:solidFill>
                  <a:schemeClr val="tx2">
                    <a:lumMod val="40000"/>
                    <a:lumOff val="60000"/>
                  </a:schemeClr>
                </a:solidFill>
              </a:rPr>
              <a:t>&lt;receptive </a:t>
            </a:r>
            <a:r>
              <a:rPr lang="en-US" sz="1600" b="1" i="1" dirty="0">
                <a:solidFill>
                  <a:schemeClr val="tx2">
                    <a:lumMod val="40000"/>
                    <a:lumOff val="60000"/>
                  </a:schemeClr>
                </a:solidFill>
              </a:rPr>
              <a:t>field size&gt;-&lt;number of kernels&gt;.</a:t>
            </a:r>
          </a:p>
        </p:txBody>
      </p:sp>
    </p:spTree>
    <p:extLst>
      <p:ext uri="{BB962C8B-B14F-4D97-AF65-F5344CB8AC3E}">
        <p14:creationId xmlns:p14="http://schemas.microsoft.com/office/powerpoint/2010/main" val="350640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7315200" cy="641412"/>
          </a:xfrm>
        </p:spPr>
        <p:txBody>
          <a:bodyPr>
            <a:normAutofit/>
          </a:bodyPr>
          <a:lstStyle/>
          <a:p>
            <a:pPr algn="ctr"/>
            <a:r>
              <a:rPr lang="en-US" sz="3200" dirty="0" smtClean="0">
                <a:latin typeface="Arial Black" pitchFamily="34" charset="0"/>
              </a:rPr>
              <a:t>LSTM structure</a:t>
            </a:r>
            <a:endParaRPr lang="en-US" sz="3200" dirty="0">
              <a:latin typeface="Arial Black" pitchFamily="34" charset="0"/>
            </a:endParaRPr>
          </a:p>
        </p:txBody>
      </p:sp>
      <p:pic>
        <p:nvPicPr>
          <p:cNvPr id="614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600201"/>
            <a:ext cx="7467599" cy="45720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01005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33400"/>
            <a:ext cx="7315200" cy="565212"/>
          </a:xfrm>
        </p:spPr>
        <p:txBody>
          <a:bodyPr>
            <a:normAutofit/>
          </a:bodyPr>
          <a:lstStyle/>
          <a:p>
            <a:pPr algn="ctr"/>
            <a:r>
              <a:rPr lang="en-US" sz="3000" dirty="0" smtClean="0">
                <a:latin typeface="Arial Black" pitchFamily="34" charset="0"/>
              </a:rPr>
              <a:t>MULTI-FRAME APPROACH</a:t>
            </a:r>
            <a:endParaRPr lang="en-US" sz="3000" dirty="0">
              <a:latin typeface="Arial Black" pitchFamily="34" charset="0"/>
            </a:endParaRPr>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5400" y="1453420"/>
            <a:ext cx="6400800" cy="426158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36966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81000"/>
            <a:ext cx="7315200" cy="641412"/>
          </a:xfrm>
        </p:spPr>
        <p:txBody>
          <a:bodyPr>
            <a:normAutofit/>
          </a:bodyPr>
          <a:lstStyle/>
          <a:p>
            <a:pPr algn="ctr"/>
            <a:r>
              <a:rPr lang="en-US" sz="3000" dirty="0" smtClean="0">
                <a:latin typeface="Arial Black" pitchFamily="34" charset="0"/>
              </a:rPr>
              <a:t>TRAINING</a:t>
            </a:r>
            <a:endParaRPr lang="en-US" sz="3000" dirty="0">
              <a:latin typeface="Arial Black" pitchFamily="34" charset="0"/>
            </a:endParaRPr>
          </a:p>
        </p:txBody>
      </p:sp>
      <p:sp>
        <p:nvSpPr>
          <p:cNvPr id="3" name="Content Placeholder 2"/>
          <p:cNvSpPr>
            <a:spLocks noGrp="1"/>
          </p:cNvSpPr>
          <p:nvPr>
            <p:ph idx="1"/>
          </p:nvPr>
        </p:nvSpPr>
        <p:spPr>
          <a:xfrm>
            <a:off x="685800" y="1219200"/>
            <a:ext cx="7620000" cy="5562599"/>
          </a:xfrm>
        </p:spPr>
        <p:txBody>
          <a:bodyPr>
            <a:noAutofit/>
          </a:bodyPr>
          <a:lstStyle/>
          <a:p>
            <a:pPr marL="45720" indent="0">
              <a:buNone/>
            </a:pPr>
            <a:r>
              <a:rPr lang="en-US" sz="1800" dirty="0" smtClean="0">
                <a:solidFill>
                  <a:srgbClr val="FFC000"/>
                </a:solidFill>
                <a:latin typeface="Arial Rounded MT Bold" pitchFamily="34" charset="0"/>
                <a:cs typeface="Calibri" pitchFamily="34" charset="0"/>
              </a:rPr>
              <a:t>PARAMETERS / HYPERPARAMETRS</a:t>
            </a:r>
          </a:p>
          <a:p>
            <a:endParaRPr lang="en-US" sz="800" dirty="0" smtClean="0">
              <a:latin typeface="Calibri" pitchFamily="34" charset="0"/>
              <a:cs typeface="Calibri" pitchFamily="34" charset="0"/>
            </a:endParaRPr>
          </a:p>
          <a:p>
            <a:r>
              <a:rPr lang="en-US" sz="1600" dirty="0" smtClean="0">
                <a:latin typeface="Calibri" pitchFamily="34" charset="0"/>
                <a:cs typeface="Calibri" pitchFamily="34" charset="0"/>
              </a:rPr>
              <a:t>Each model took about 9-10 hours to train.</a:t>
            </a:r>
            <a:endParaRPr lang="en-US" sz="1600" dirty="0" smtClean="0">
              <a:latin typeface="Calibri" pitchFamily="34" charset="0"/>
              <a:cs typeface="Calibri" pitchFamily="34" charset="0"/>
            </a:endParaRPr>
          </a:p>
          <a:p>
            <a:endParaRPr lang="en-US" sz="800" dirty="0">
              <a:latin typeface="Calibri" pitchFamily="34" charset="0"/>
              <a:cs typeface="Calibri" pitchFamily="34" charset="0"/>
            </a:endParaRPr>
          </a:p>
          <a:p>
            <a:r>
              <a:rPr lang="en-US" sz="1600" dirty="0" smtClean="0">
                <a:latin typeface="Calibri" pitchFamily="34" charset="0"/>
                <a:cs typeface="Calibri" pitchFamily="34" charset="0"/>
              </a:rPr>
              <a:t>Training </a:t>
            </a:r>
            <a:r>
              <a:rPr lang="en-US" sz="1600" dirty="0">
                <a:latin typeface="Calibri" pitchFamily="34" charset="0"/>
                <a:cs typeface="Calibri" pitchFamily="34" charset="0"/>
              </a:rPr>
              <a:t>is carried out by optimizing the cross-entropy loss function. </a:t>
            </a:r>
            <a:endParaRPr lang="en-US" sz="1600" dirty="0" smtClean="0">
              <a:latin typeface="Calibri" pitchFamily="34" charset="0"/>
              <a:cs typeface="Calibri" pitchFamily="34" charset="0"/>
            </a:endParaRPr>
          </a:p>
          <a:p>
            <a:endParaRPr lang="en-US" sz="800" dirty="0" smtClean="0">
              <a:latin typeface="Calibri" pitchFamily="34" charset="0"/>
              <a:cs typeface="Calibri" pitchFamily="34" charset="0"/>
            </a:endParaRPr>
          </a:p>
          <a:p>
            <a:pPr marL="45720" indent="0">
              <a:buNone/>
            </a:pPr>
            <a:endParaRPr lang="en-US" sz="800" dirty="0">
              <a:latin typeface="Calibri" pitchFamily="34" charset="0"/>
              <a:cs typeface="Calibri" pitchFamily="34" charset="0"/>
            </a:endParaRPr>
          </a:p>
          <a:p>
            <a:r>
              <a:rPr lang="en-US" sz="1600" dirty="0" smtClean="0">
                <a:latin typeface="Calibri" pitchFamily="34" charset="0"/>
                <a:cs typeface="Calibri" pitchFamily="34" charset="0"/>
              </a:rPr>
              <a:t>Weight </a:t>
            </a:r>
            <a:r>
              <a:rPr lang="en-US" sz="1600" dirty="0">
                <a:latin typeface="Calibri" pitchFamily="34" charset="0"/>
                <a:cs typeface="Calibri" pitchFamily="34" charset="0"/>
              </a:rPr>
              <a:t>sharing in </a:t>
            </a:r>
            <a:r>
              <a:rPr lang="en-US" sz="1600" dirty="0" err="1">
                <a:latin typeface="Calibri" pitchFamily="34" charset="0"/>
                <a:cs typeface="Calibri" pitchFamily="34" charset="0"/>
              </a:rPr>
              <a:t>ConvNets</a:t>
            </a:r>
            <a:r>
              <a:rPr lang="en-US" sz="1600" dirty="0">
                <a:latin typeface="Calibri" pitchFamily="34" charset="0"/>
                <a:cs typeface="Calibri" pitchFamily="34" charset="0"/>
              </a:rPr>
              <a:t> results in vastly </a:t>
            </a:r>
            <a:endParaRPr lang="en-US" sz="1600" dirty="0" smtClean="0">
              <a:latin typeface="Calibri" pitchFamily="34" charset="0"/>
              <a:cs typeface="Calibri" pitchFamily="34" charset="0"/>
            </a:endParaRPr>
          </a:p>
          <a:p>
            <a:pPr marL="45720" indent="0">
              <a:buNone/>
            </a:pPr>
            <a:r>
              <a:rPr lang="en-US" sz="1600" dirty="0" smtClean="0">
                <a:latin typeface="Calibri" pitchFamily="34" charset="0"/>
                <a:cs typeface="Calibri" pitchFamily="34" charset="0"/>
              </a:rPr>
              <a:t>    different  gradients </a:t>
            </a:r>
            <a:r>
              <a:rPr lang="en-US" sz="1600" dirty="0">
                <a:latin typeface="Calibri" pitchFamily="34" charset="0"/>
                <a:cs typeface="Calibri" pitchFamily="34" charset="0"/>
              </a:rPr>
              <a:t>in different layers and </a:t>
            </a:r>
            <a:r>
              <a:rPr lang="en-US" sz="1600" dirty="0" smtClean="0">
                <a:latin typeface="Calibri" pitchFamily="34" charset="0"/>
                <a:cs typeface="Calibri" pitchFamily="34" charset="0"/>
              </a:rPr>
              <a:t>for</a:t>
            </a:r>
          </a:p>
          <a:p>
            <a:pPr marL="45720" indent="0">
              <a:buNone/>
            </a:pPr>
            <a:r>
              <a:rPr lang="en-US" sz="1600" dirty="0" smtClean="0">
                <a:latin typeface="Calibri" pitchFamily="34" charset="0"/>
                <a:cs typeface="Calibri" pitchFamily="34" charset="0"/>
              </a:rPr>
              <a:t>    this </a:t>
            </a:r>
            <a:r>
              <a:rPr lang="en-US" sz="1600" dirty="0">
                <a:latin typeface="Calibri" pitchFamily="34" charset="0"/>
                <a:cs typeface="Calibri" pitchFamily="34" charset="0"/>
              </a:rPr>
              <a:t>reason a smaller learning rate is usually </a:t>
            </a:r>
            <a:endParaRPr lang="en-US" sz="1600" dirty="0" smtClean="0">
              <a:latin typeface="Calibri" pitchFamily="34" charset="0"/>
              <a:cs typeface="Calibri" pitchFamily="34" charset="0"/>
            </a:endParaRPr>
          </a:p>
          <a:p>
            <a:pPr marL="45720" indent="0">
              <a:buNone/>
            </a:pPr>
            <a:r>
              <a:rPr lang="en-US" sz="1600" dirty="0" smtClean="0">
                <a:latin typeface="Calibri" pitchFamily="34" charset="0"/>
                <a:cs typeface="Calibri" pitchFamily="34" charset="0"/>
              </a:rPr>
              <a:t>    used when </a:t>
            </a:r>
            <a:r>
              <a:rPr lang="en-US" sz="1600" dirty="0">
                <a:latin typeface="Calibri" pitchFamily="34" charset="0"/>
                <a:cs typeface="Calibri" pitchFamily="34" charset="0"/>
              </a:rPr>
              <a:t>applying SGD. </a:t>
            </a:r>
            <a:endParaRPr lang="en-US" sz="1600" dirty="0" smtClean="0">
              <a:latin typeface="Calibri" pitchFamily="34" charset="0"/>
              <a:cs typeface="Calibri" pitchFamily="34" charset="0"/>
            </a:endParaRPr>
          </a:p>
          <a:p>
            <a:endParaRPr lang="en-US" sz="1600" dirty="0" smtClean="0">
              <a:latin typeface="Calibri" pitchFamily="34" charset="0"/>
              <a:cs typeface="Calibri" pitchFamily="34" charset="0"/>
            </a:endParaRPr>
          </a:p>
          <a:p>
            <a:pPr marL="45720" indent="0">
              <a:buNone/>
            </a:pPr>
            <a:endParaRPr lang="en-US" sz="1600" dirty="0" smtClean="0">
              <a:latin typeface="Calibri" pitchFamily="34" charset="0"/>
              <a:cs typeface="Calibri" pitchFamily="34" charset="0"/>
            </a:endParaRPr>
          </a:p>
          <a:p>
            <a:pPr marL="45720" indent="0">
              <a:buNone/>
            </a:pPr>
            <a:endParaRPr lang="en-US" sz="800" dirty="0" smtClean="0">
              <a:latin typeface="Calibri" pitchFamily="34" charset="0"/>
              <a:cs typeface="Calibri" pitchFamily="34" charset="0"/>
            </a:endParaRPr>
          </a:p>
          <a:p>
            <a:r>
              <a:rPr lang="en-US" sz="1600" dirty="0" smtClean="0">
                <a:latin typeface="Calibri" pitchFamily="34" charset="0"/>
                <a:cs typeface="Calibri" pitchFamily="34" charset="0"/>
              </a:rPr>
              <a:t>We </a:t>
            </a:r>
            <a:r>
              <a:rPr lang="en-US" sz="1600" dirty="0">
                <a:latin typeface="Calibri" pitchFamily="34" charset="0"/>
                <a:cs typeface="Calibri" pitchFamily="34" charset="0"/>
              </a:rPr>
              <a:t>trained the recurrent-convolutional network with Adam </a:t>
            </a:r>
            <a:r>
              <a:rPr lang="en-US" sz="1600" dirty="0" smtClean="0">
                <a:latin typeface="Calibri" pitchFamily="34" charset="0"/>
                <a:cs typeface="Calibri" pitchFamily="34" charset="0"/>
              </a:rPr>
              <a:t>algorithm with </a:t>
            </a:r>
            <a:r>
              <a:rPr lang="en-US" sz="1600" dirty="0">
                <a:latin typeface="Calibri" pitchFamily="34" charset="0"/>
                <a:cs typeface="Calibri" pitchFamily="34" charset="0"/>
              </a:rPr>
              <a:t>a learning factor of </a:t>
            </a:r>
            <a:r>
              <a:rPr lang="en-US" sz="1600" dirty="0" smtClean="0">
                <a:latin typeface="Calibri" pitchFamily="34" charset="0"/>
                <a:cs typeface="Calibri" pitchFamily="34" charset="0"/>
              </a:rPr>
              <a:t>0.001. Batch </a:t>
            </a:r>
            <a:r>
              <a:rPr lang="en-US" sz="1600" dirty="0">
                <a:latin typeface="Calibri" pitchFamily="34" charset="0"/>
                <a:cs typeface="Calibri" pitchFamily="34" charset="0"/>
              </a:rPr>
              <a:t>size was set to 20</a:t>
            </a:r>
            <a:r>
              <a:rPr lang="en-US" sz="1600" dirty="0" smtClean="0">
                <a:latin typeface="Calibri" pitchFamily="34" charset="0"/>
                <a:cs typeface="Calibri" pitchFamily="34" charset="0"/>
              </a:rPr>
              <a:t>.</a:t>
            </a:r>
          </a:p>
          <a:p>
            <a:endParaRPr lang="en-US" sz="800" dirty="0" smtClean="0">
              <a:latin typeface="Calibri" pitchFamily="34" charset="0"/>
              <a:cs typeface="Calibri" pitchFamily="34" charset="0"/>
            </a:endParaRPr>
          </a:p>
          <a:p>
            <a:r>
              <a:rPr lang="en-US" sz="1600" dirty="0" smtClean="0">
                <a:latin typeface="Calibri" pitchFamily="34" charset="0"/>
                <a:cs typeface="Calibri" pitchFamily="34" charset="0"/>
              </a:rPr>
              <a:t> </a:t>
            </a:r>
            <a:r>
              <a:rPr lang="en-US" sz="1600" dirty="0">
                <a:latin typeface="Calibri" pitchFamily="34" charset="0"/>
                <a:cs typeface="Calibri" pitchFamily="34" charset="0"/>
              </a:rPr>
              <a:t>Adam has been shown to achieve competitively fast convergence </a:t>
            </a:r>
            <a:r>
              <a:rPr lang="en-US" sz="1600" dirty="0" smtClean="0">
                <a:latin typeface="Calibri" pitchFamily="34" charset="0"/>
                <a:cs typeface="Calibri" pitchFamily="34" charset="0"/>
              </a:rPr>
              <a:t>rates. </a:t>
            </a:r>
          </a:p>
          <a:p>
            <a:endParaRPr lang="en-US" sz="800" dirty="0" smtClean="0">
              <a:latin typeface="Calibri" pitchFamily="34" charset="0"/>
              <a:cs typeface="Calibri" pitchFamily="34" charset="0"/>
            </a:endParaRPr>
          </a:p>
          <a:p>
            <a:r>
              <a:rPr lang="en-US" sz="1600" dirty="0" smtClean="0">
                <a:latin typeface="Calibri" pitchFamily="34" charset="0"/>
                <a:cs typeface="Calibri" pitchFamily="34" charset="0"/>
              </a:rPr>
              <a:t>In </a:t>
            </a:r>
            <a:r>
              <a:rPr lang="en-US" sz="1600" dirty="0">
                <a:latin typeface="Calibri" pitchFamily="34" charset="0"/>
                <a:cs typeface="Calibri" pitchFamily="34" charset="0"/>
              </a:rPr>
              <a:t>addition, VGG architecture </a:t>
            </a:r>
            <a:r>
              <a:rPr lang="en-US" sz="1600" dirty="0" smtClean="0">
                <a:latin typeface="Calibri" pitchFamily="34" charset="0"/>
                <a:cs typeface="Calibri" pitchFamily="34" charset="0"/>
              </a:rPr>
              <a:t>was used since, it requires </a:t>
            </a:r>
            <a:r>
              <a:rPr lang="en-US" sz="1600" dirty="0">
                <a:latin typeface="Calibri" pitchFamily="34" charset="0"/>
                <a:cs typeface="Calibri" pitchFamily="34" charset="0"/>
              </a:rPr>
              <a:t>fewer epochs to converge due to implicit regularization imposed by greater depth and smaller convolution filter sizes. </a:t>
            </a:r>
            <a:endParaRPr lang="en-US" sz="1600" dirty="0" smtClean="0">
              <a:latin typeface="Calibri" pitchFamily="34" charset="0"/>
              <a:cs typeface="Calibri" pitchFamily="34" charset="0"/>
            </a:endParaRP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7383" y="2514600"/>
            <a:ext cx="3571875" cy="19812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62397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457200"/>
            <a:ext cx="7315200" cy="412812"/>
          </a:xfrm>
        </p:spPr>
        <p:txBody>
          <a:bodyPr>
            <a:normAutofit/>
          </a:bodyPr>
          <a:lstStyle/>
          <a:p>
            <a:r>
              <a:rPr lang="en-US" sz="2000" dirty="0" smtClean="0">
                <a:solidFill>
                  <a:srgbClr val="FFC000"/>
                </a:solidFill>
                <a:latin typeface="Arial Rounded MT Bold" pitchFamily="34" charset="0"/>
              </a:rPr>
              <a:t>contd.</a:t>
            </a:r>
            <a:endParaRPr lang="en-US" sz="2000" dirty="0">
              <a:solidFill>
                <a:srgbClr val="FFC000"/>
              </a:solidFill>
              <a:latin typeface="Arial Rounded MT Bold" pitchFamily="34" charset="0"/>
            </a:endParaRPr>
          </a:p>
        </p:txBody>
      </p:sp>
      <p:sp>
        <p:nvSpPr>
          <p:cNvPr id="3" name="Content Placeholder 2"/>
          <p:cNvSpPr>
            <a:spLocks noGrp="1"/>
          </p:cNvSpPr>
          <p:nvPr>
            <p:ph idx="1"/>
          </p:nvPr>
        </p:nvSpPr>
        <p:spPr>
          <a:xfrm>
            <a:off x="914400" y="990600"/>
            <a:ext cx="7315200" cy="5013960"/>
          </a:xfrm>
        </p:spPr>
        <p:txBody>
          <a:bodyPr>
            <a:normAutofit/>
          </a:bodyPr>
          <a:lstStyle/>
          <a:p>
            <a:r>
              <a:rPr lang="en-US" sz="1600" dirty="0">
                <a:latin typeface="Calibri" pitchFamily="34" charset="0"/>
                <a:cs typeface="Calibri" pitchFamily="34" charset="0"/>
              </a:rPr>
              <a:t>The large number of parameters existing in our network made it susceptible to </a:t>
            </a:r>
            <a:r>
              <a:rPr lang="en-US" sz="1600" dirty="0" err="1">
                <a:latin typeface="Calibri" pitchFamily="34" charset="0"/>
                <a:cs typeface="Calibri" pitchFamily="34" charset="0"/>
              </a:rPr>
              <a:t>overfitting</a:t>
            </a:r>
            <a:r>
              <a:rPr lang="en-US" sz="1600" dirty="0">
                <a:latin typeface="Calibri" pitchFamily="34" charset="0"/>
                <a:cs typeface="Calibri" pitchFamily="34" charset="0"/>
              </a:rPr>
              <a:t>. </a:t>
            </a:r>
            <a:r>
              <a:rPr lang="en-US" sz="1600" dirty="0" smtClean="0">
                <a:latin typeface="Calibri" pitchFamily="34" charset="0"/>
                <a:cs typeface="Calibri" pitchFamily="34" charset="0"/>
              </a:rPr>
              <a:t>Hence, dropout </a:t>
            </a:r>
            <a:r>
              <a:rPr lang="en-US" sz="1600" dirty="0">
                <a:latin typeface="Calibri" pitchFamily="34" charset="0"/>
                <a:cs typeface="Calibri" pitchFamily="34" charset="0"/>
              </a:rPr>
              <a:t>(Hinton et al., 2012) with a probability of 0.5 was used in all fully connected layers. </a:t>
            </a:r>
            <a:endParaRPr lang="en-US" sz="1600" dirty="0" smtClean="0">
              <a:latin typeface="Calibri" pitchFamily="34" charset="0"/>
              <a:cs typeface="Calibri" pitchFamily="34" charset="0"/>
            </a:endParaRPr>
          </a:p>
          <a:p>
            <a:endParaRPr lang="en-US" sz="1600" dirty="0">
              <a:latin typeface="Calibri" pitchFamily="34" charset="0"/>
              <a:cs typeface="Calibri" pitchFamily="34" charset="0"/>
            </a:endParaRPr>
          </a:p>
          <a:p>
            <a:r>
              <a:rPr lang="en-US" sz="1600" dirty="0">
                <a:latin typeface="Calibri" pitchFamily="34" charset="0"/>
                <a:cs typeface="Calibri" pitchFamily="34" charset="0"/>
              </a:rPr>
              <a:t>Additionally, we used early stopping by monitoring model’s performance over 6 Published as a conference paper at ICLR 2016 a randomly selected validation set. </a:t>
            </a:r>
            <a:endParaRPr lang="en-US" sz="1600" dirty="0" smtClean="0">
              <a:latin typeface="Calibri" pitchFamily="34" charset="0"/>
              <a:cs typeface="Calibri" pitchFamily="34" charset="0"/>
            </a:endParaRPr>
          </a:p>
          <a:p>
            <a:endParaRPr lang="en-US" sz="1600" dirty="0">
              <a:latin typeface="Calibri" pitchFamily="34" charset="0"/>
              <a:cs typeface="Calibri" pitchFamily="34" charset="0"/>
            </a:endParaRPr>
          </a:p>
          <a:p>
            <a:r>
              <a:rPr lang="en-US" sz="1600" dirty="0">
                <a:latin typeface="Calibri" pitchFamily="34" charset="0"/>
                <a:cs typeface="Calibri" pitchFamily="34" charset="0"/>
              </a:rPr>
              <a:t>Dropout regularization has proved to be an effective method for reducing the </a:t>
            </a:r>
            <a:r>
              <a:rPr lang="en-US" sz="1600" dirty="0" err="1">
                <a:latin typeface="Calibri" pitchFamily="34" charset="0"/>
                <a:cs typeface="Calibri" pitchFamily="34" charset="0"/>
              </a:rPr>
              <a:t>overfitting</a:t>
            </a:r>
            <a:r>
              <a:rPr lang="en-US" sz="1600" dirty="0">
                <a:latin typeface="Calibri" pitchFamily="34" charset="0"/>
                <a:cs typeface="Calibri" pitchFamily="34" charset="0"/>
              </a:rPr>
              <a:t> in deep neural </a:t>
            </a:r>
            <a:r>
              <a:rPr lang="en-US" sz="1600" dirty="0" smtClean="0">
                <a:latin typeface="Calibri" pitchFamily="34" charset="0"/>
                <a:cs typeface="Calibri" pitchFamily="34" charset="0"/>
              </a:rPr>
              <a:t>networks.</a:t>
            </a:r>
            <a:endParaRPr lang="en-US" sz="1600" dirty="0">
              <a:latin typeface="Calibri" pitchFamily="34" charset="0"/>
              <a:cs typeface="Calibri" pitchFamily="34" charset="0"/>
            </a:endParaRPr>
          </a:p>
          <a:p>
            <a:endParaRPr lang="en-US"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804404"/>
            <a:ext cx="3733800" cy="26019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5181600" y="5397787"/>
            <a:ext cx="3505200" cy="584775"/>
          </a:xfrm>
          <a:prstGeom prst="rect">
            <a:avLst/>
          </a:prstGeom>
        </p:spPr>
        <p:txBody>
          <a:bodyPr wrap="square">
            <a:spAutoFit/>
          </a:bodyPr>
          <a:lstStyle/>
          <a:p>
            <a:r>
              <a:rPr lang="en-US" sz="1600" dirty="0">
                <a:solidFill>
                  <a:schemeClr val="tx2">
                    <a:lumMod val="40000"/>
                    <a:lumOff val="60000"/>
                  </a:schemeClr>
                </a:solidFill>
                <a:latin typeface="Calibri" pitchFamily="34" charset="0"/>
                <a:cs typeface="Calibri" pitchFamily="34" charset="0"/>
              </a:rPr>
              <a:t>Following is a snapshot of an epoch of the second fold (or subject)</a:t>
            </a:r>
          </a:p>
        </p:txBody>
      </p:sp>
    </p:spTree>
    <p:extLst>
      <p:ext uri="{BB962C8B-B14F-4D97-AF65-F5344CB8AC3E}">
        <p14:creationId xmlns:p14="http://schemas.microsoft.com/office/powerpoint/2010/main" val="11780129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2020" y="381000"/>
            <a:ext cx="7315200" cy="641412"/>
          </a:xfrm>
        </p:spPr>
        <p:txBody>
          <a:bodyPr>
            <a:normAutofit/>
          </a:bodyPr>
          <a:lstStyle/>
          <a:p>
            <a:pPr algn="ctr"/>
            <a:r>
              <a:rPr lang="en-US" sz="3200" dirty="0" smtClean="0">
                <a:latin typeface="Arial Black" pitchFamily="34" charset="0"/>
              </a:rPr>
              <a:t>CLASSIFICATION RESULTS</a:t>
            </a:r>
            <a:endParaRPr lang="en-US" sz="3200" dirty="0">
              <a:latin typeface="Arial Black" pitchFamily="34"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77113970"/>
              </p:ext>
            </p:extLst>
          </p:nvPr>
        </p:nvGraphicFramePr>
        <p:xfrm>
          <a:off x="141035" y="1219200"/>
          <a:ext cx="8877169" cy="2473961"/>
        </p:xfrm>
        <a:graphic>
          <a:graphicData uri="http://schemas.openxmlformats.org/drawingml/2006/table">
            <a:tbl>
              <a:tblPr firstRow="1" bandRow="1">
                <a:tableStyleId>{5C22544A-7EE6-4342-B048-85BDC9FD1C3A}</a:tableStyleId>
              </a:tblPr>
              <a:tblGrid>
                <a:gridCol w="1008477"/>
                <a:gridCol w="587413"/>
                <a:gridCol w="587413"/>
                <a:gridCol w="587413"/>
                <a:gridCol w="587413"/>
                <a:gridCol w="587413"/>
                <a:gridCol w="587413"/>
                <a:gridCol w="620602"/>
                <a:gridCol w="626001"/>
                <a:gridCol w="615203"/>
                <a:gridCol w="620602"/>
                <a:gridCol w="620602"/>
                <a:gridCol w="620602"/>
                <a:gridCol w="620602"/>
              </a:tblGrid>
              <a:tr h="784817">
                <a:tc>
                  <a:txBody>
                    <a:bodyPr/>
                    <a:lstStyle/>
                    <a:p>
                      <a:pPr algn="ctr"/>
                      <a:r>
                        <a:rPr lang="en-US" sz="1300" dirty="0" smtClean="0">
                          <a:latin typeface="Arial Rounded MT Bold" pitchFamily="34" charset="0"/>
                        </a:rPr>
                        <a:t>TEST</a:t>
                      </a:r>
                      <a:r>
                        <a:rPr lang="en-US" sz="1300" baseline="0" dirty="0" smtClean="0">
                          <a:latin typeface="Arial Rounded MT Bold" pitchFamily="34" charset="0"/>
                        </a:rPr>
                        <a:t> SUBJECT</a:t>
                      </a:r>
                      <a:endParaRPr lang="en-US" sz="1300" dirty="0">
                        <a:latin typeface="Arial Rounded MT Bold" pitchFamily="34" charset="0"/>
                      </a:endParaRPr>
                    </a:p>
                  </a:txBody>
                  <a:tcPr/>
                </a:tc>
                <a:tc>
                  <a:txBody>
                    <a:bodyPr/>
                    <a:lstStyle/>
                    <a:p>
                      <a:pPr algn="ctr"/>
                      <a:r>
                        <a:rPr lang="en-US" sz="1400" dirty="0" smtClean="0">
                          <a:latin typeface="Arial Rounded MT Bold" pitchFamily="34" charset="0"/>
                        </a:rPr>
                        <a:t>S1</a:t>
                      </a:r>
                      <a:endParaRPr lang="en-US" sz="1400" dirty="0">
                        <a:latin typeface="Arial Rounded MT Bold" pitchFamily="34" charset="0"/>
                      </a:endParaRPr>
                    </a:p>
                  </a:txBody>
                  <a:tcPr/>
                </a:tc>
                <a:tc>
                  <a:txBody>
                    <a:bodyPr/>
                    <a:lstStyle/>
                    <a:p>
                      <a:pPr algn="ctr"/>
                      <a:r>
                        <a:rPr lang="en-US" sz="1400" dirty="0" smtClean="0">
                          <a:latin typeface="Arial Rounded MT Bold" pitchFamily="34" charset="0"/>
                        </a:rPr>
                        <a:t>S2</a:t>
                      </a:r>
                      <a:endParaRPr lang="en-US" sz="1400" dirty="0">
                        <a:latin typeface="Arial Rounded MT Bold" pitchFamily="34" charset="0"/>
                      </a:endParaRPr>
                    </a:p>
                  </a:txBody>
                  <a:tcPr/>
                </a:tc>
                <a:tc>
                  <a:txBody>
                    <a:bodyPr/>
                    <a:lstStyle/>
                    <a:p>
                      <a:pPr algn="ctr"/>
                      <a:r>
                        <a:rPr lang="en-US" sz="1400" dirty="0" smtClean="0">
                          <a:latin typeface="Arial Rounded MT Bold" pitchFamily="34" charset="0"/>
                        </a:rPr>
                        <a:t>S3</a:t>
                      </a:r>
                      <a:endParaRPr lang="en-US" sz="1400" dirty="0">
                        <a:latin typeface="Arial Rounded MT Bold" pitchFamily="34" charset="0"/>
                      </a:endParaRPr>
                    </a:p>
                  </a:txBody>
                  <a:tcPr/>
                </a:tc>
                <a:tc>
                  <a:txBody>
                    <a:bodyPr/>
                    <a:lstStyle/>
                    <a:p>
                      <a:pPr algn="ctr"/>
                      <a:r>
                        <a:rPr lang="en-US" sz="1400" dirty="0" smtClean="0">
                          <a:latin typeface="Arial Rounded MT Bold" pitchFamily="34" charset="0"/>
                        </a:rPr>
                        <a:t>S4</a:t>
                      </a:r>
                      <a:endParaRPr lang="en-US" sz="1400" dirty="0">
                        <a:latin typeface="Arial Rounded MT Bold" pitchFamily="34" charset="0"/>
                      </a:endParaRPr>
                    </a:p>
                  </a:txBody>
                  <a:tcPr/>
                </a:tc>
                <a:tc>
                  <a:txBody>
                    <a:bodyPr/>
                    <a:lstStyle/>
                    <a:p>
                      <a:pPr algn="ctr"/>
                      <a:r>
                        <a:rPr lang="en-US" sz="1400" dirty="0" smtClean="0">
                          <a:latin typeface="Arial Rounded MT Bold" pitchFamily="34" charset="0"/>
                        </a:rPr>
                        <a:t>S5</a:t>
                      </a:r>
                      <a:endParaRPr lang="en-US" sz="1400" dirty="0">
                        <a:latin typeface="Arial Rounded MT Bold" pitchFamily="34" charset="0"/>
                      </a:endParaRPr>
                    </a:p>
                  </a:txBody>
                  <a:tcPr/>
                </a:tc>
                <a:tc>
                  <a:txBody>
                    <a:bodyPr/>
                    <a:lstStyle/>
                    <a:p>
                      <a:pPr algn="ctr"/>
                      <a:r>
                        <a:rPr lang="en-US" sz="1400" dirty="0" smtClean="0">
                          <a:latin typeface="Arial Rounded MT Bold" pitchFamily="34" charset="0"/>
                        </a:rPr>
                        <a:t>S6</a:t>
                      </a:r>
                      <a:endParaRPr lang="en-US" sz="1400" dirty="0">
                        <a:latin typeface="Arial Rounded MT Bold" pitchFamily="34" charset="0"/>
                      </a:endParaRPr>
                    </a:p>
                  </a:txBody>
                  <a:tcPr/>
                </a:tc>
                <a:tc>
                  <a:txBody>
                    <a:bodyPr/>
                    <a:lstStyle/>
                    <a:p>
                      <a:pPr algn="ctr"/>
                      <a:r>
                        <a:rPr lang="en-US" sz="1400" dirty="0" smtClean="0">
                          <a:latin typeface="Arial Rounded MT Bold" pitchFamily="34" charset="0"/>
                        </a:rPr>
                        <a:t>S7</a:t>
                      </a:r>
                      <a:endParaRPr lang="en-US" sz="1400" dirty="0">
                        <a:latin typeface="Arial Rounded MT Bold" pitchFamily="34" charset="0"/>
                      </a:endParaRPr>
                    </a:p>
                  </a:txBody>
                  <a:tcPr/>
                </a:tc>
                <a:tc>
                  <a:txBody>
                    <a:bodyPr/>
                    <a:lstStyle/>
                    <a:p>
                      <a:pPr algn="ctr"/>
                      <a:r>
                        <a:rPr lang="en-US" sz="1400" dirty="0" smtClean="0">
                          <a:latin typeface="Arial Rounded MT Bold" pitchFamily="34" charset="0"/>
                        </a:rPr>
                        <a:t>S8</a:t>
                      </a:r>
                      <a:endParaRPr lang="en-US" sz="1400" dirty="0">
                        <a:latin typeface="Arial Rounded MT Bold" pitchFamily="34" charset="0"/>
                      </a:endParaRPr>
                    </a:p>
                  </a:txBody>
                  <a:tcPr/>
                </a:tc>
                <a:tc>
                  <a:txBody>
                    <a:bodyPr/>
                    <a:lstStyle/>
                    <a:p>
                      <a:pPr algn="ctr"/>
                      <a:r>
                        <a:rPr lang="en-US" sz="1400" dirty="0" smtClean="0">
                          <a:latin typeface="Arial Rounded MT Bold" pitchFamily="34" charset="0"/>
                        </a:rPr>
                        <a:t>S9</a:t>
                      </a:r>
                      <a:endParaRPr lang="en-US" sz="1400" dirty="0">
                        <a:latin typeface="Arial Rounded MT Bold" pitchFamily="34" charset="0"/>
                      </a:endParaRPr>
                    </a:p>
                  </a:txBody>
                  <a:tcPr/>
                </a:tc>
                <a:tc>
                  <a:txBody>
                    <a:bodyPr/>
                    <a:lstStyle/>
                    <a:p>
                      <a:pPr algn="ctr"/>
                      <a:r>
                        <a:rPr lang="en-US" sz="1400" dirty="0" smtClean="0">
                          <a:latin typeface="Arial Rounded MT Bold" pitchFamily="34" charset="0"/>
                        </a:rPr>
                        <a:t>S10</a:t>
                      </a:r>
                      <a:endParaRPr lang="en-US" sz="1400" dirty="0">
                        <a:latin typeface="Arial Rounded MT Bold" pitchFamily="34" charset="0"/>
                      </a:endParaRPr>
                    </a:p>
                  </a:txBody>
                  <a:tcPr/>
                </a:tc>
                <a:tc>
                  <a:txBody>
                    <a:bodyPr/>
                    <a:lstStyle/>
                    <a:p>
                      <a:pPr algn="ctr"/>
                      <a:r>
                        <a:rPr lang="en-US" sz="1400" dirty="0" smtClean="0">
                          <a:latin typeface="Arial Rounded MT Bold" pitchFamily="34" charset="0"/>
                        </a:rPr>
                        <a:t>S11</a:t>
                      </a:r>
                      <a:endParaRPr lang="en-US" sz="1400" dirty="0">
                        <a:latin typeface="Arial Rounded MT Bold" pitchFamily="34" charset="0"/>
                      </a:endParaRPr>
                    </a:p>
                  </a:txBody>
                  <a:tcPr/>
                </a:tc>
                <a:tc>
                  <a:txBody>
                    <a:bodyPr/>
                    <a:lstStyle/>
                    <a:p>
                      <a:pPr algn="ctr"/>
                      <a:r>
                        <a:rPr lang="en-US" sz="1400" dirty="0" smtClean="0">
                          <a:latin typeface="Arial Rounded MT Bold" pitchFamily="34" charset="0"/>
                        </a:rPr>
                        <a:t>S12</a:t>
                      </a:r>
                      <a:endParaRPr lang="en-US" sz="1400" dirty="0">
                        <a:latin typeface="Arial Rounded MT Bold" pitchFamily="34" charset="0"/>
                      </a:endParaRPr>
                    </a:p>
                  </a:txBody>
                  <a:tcPr/>
                </a:tc>
                <a:tc>
                  <a:txBody>
                    <a:bodyPr/>
                    <a:lstStyle/>
                    <a:p>
                      <a:pPr algn="ctr"/>
                      <a:r>
                        <a:rPr lang="en-US" sz="1400" dirty="0" smtClean="0">
                          <a:latin typeface="Arial Rounded MT Bold" pitchFamily="34" charset="0"/>
                        </a:rPr>
                        <a:t>S13</a:t>
                      </a:r>
                      <a:endParaRPr lang="en-US" sz="1400" dirty="0">
                        <a:latin typeface="Arial Rounded MT Bold" pitchFamily="34" charset="0"/>
                      </a:endParaRPr>
                    </a:p>
                  </a:txBody>
                  <a:tcPr/>
                </a:tc>
              </a:tr>
              <a:tr h="563048">
                <a:tc>
                  <a:txBody>
                    <a:bodyPr/>
                    <a:lstStyle/>
                    <a:p>
                      <a:r>
                        <a:rPr lang="en-US" sz="1400" dirty="0" smtClean="0">
                          <a:solidFill>
                            <a:schemeClr val="bg2">
                              <a:lumMod val="75000"/>
                              <a:lumOff val="25000"/>
                            </a:schemeClr>
                          </a:solidFill>
                          <a:latin typeface="Arial Rounded MT Bold" pitchFamily="34" charset="0"/>
                        </a:rPr>
                        <a:t>1-D </a:t>
                      </a:r>
                      <a:r>
                        <a:rPr lang="en-US" sz="1400" dirty="0" err="1" smtClean="0">
                          <a:solidFill>
                            <a:schemeClr val="bg2">
                              <a:lumMod val="75000"/>
                              <a:lumOff val="25000"/>
                            </a:schemeClr>
                          </a:solidFill>
                          <a:latin typeface="Arial Rounded MT Bold" pitchFamily="34" charset="0"/>
                        </a:rPr>
                        <a:t>Conv</a:t>
                      </a:r>
                      <a:endParaRPr lang="en-US" sz="1400" dirty="0">
                        <a:solidFill>
                          <a:schemeClr val="bg2">
                            <a:lumMod val="75000"/>
                            <a:lumOff val="25000"/>
                          </a:schemeClr>
                        </a:solidFill>
                        <a:latin typeface="Arial Rounded MT Bold" pitchFamily="34" charset="0"/>
                      </a:endParaRPr>
                    </a:p>
                  </a:txBody>
                  <a:tcPr/>
                </a:tc>
                <a:tc>
                  <a:txBody>
                    <a:bodyPr/>
                    <a:lstStyle/>
                    <a:p>
                      <a:r>
                        <a:rPr lang="en-US" sz="1100" dirty="0" smtClean="0">
                          <a:latin typeface="Arial Rounded MT Bold" pitchFamily="34" charset="0"/>
                        </a:rPr>
                        <a:t>64.63</a:t>
                      </a:r>
                      <a:endParaRPr lang="en-US" sz="1100" dirty="0">
                        <a:latin typeface="Arial Rounded MT Bold" pitchFamily="34" charset="0"/>
                      </a:endParaRPr>
                    </a:p>
                  </a:txBody>
                  <a:tcPr/>
                </a:tc>
                <a:tc>
                  <a:txBody>
                    <a:bodyPr/>
                    <a:lstStyle/>
                    <a:p>
                      <a:r>
                        <a:rPr lang="en-US" sz="1100" dirty="0" smtClean="0">
                          <a:latin typeface="Arial Rounded MT Bold" pitchFamily="34" charset="0"/>
                        </a:rPr>
                        <a:t>88.60</a:t>
                      </a:r>
                      <a:endParaRPr lang="en-US" sz="1100" dirty="0">
                        <a:latin typeface="Arial Rounded MT Bold" pitchFamily="34" charset="0"/>
                      </a:endParaRPr>
                    </a:p>
                  </a:txBody>
                  <a:tcPr/>
                </a:tc>
                <a:tc>
                  <a:txBody>
                    <a:bodyPr/>
                    <a:lstStyle/>
                    <a:p>
                      <a:r>
                        <a:rPr lang="en-US" sz="1100" dirty="0" smtClean="0">
                          <a:latin typeface="Arial Rounded MT Bold" pitchFamily="34" charset="0"/>
                        </a:rPr>
                        <a:t>86.25</a:t>
                      </a:r>
                      <a:endParaRPr lang="en-US" sz="1100" dirty="0">
                        <a:latin typeface="Arial Rounded MT Bold" pitchFamily="34" charset="0"/>
                      </a:endParaRPr>
                    </a:p>
                  </a:txBody>
                  <a:tcPr/>
                </a:tc>
                <a:tc>
                  <a:txBody>
                    <a:bodyPr/>
                    <a:lstStyle/>
                    <a:p>
                      <a:r>
                        <a:rPr lang="en-US" sz="1100" dirty="0" smtClean="0">
                          <a:latin typeface="Arial Rounded MT Bold" pitchFamily="34" charset="0"/>
                        </a:rPr>
                        <a:t>98.02</a:t>
                      </a:r>
                      <a:endParaRPr lang="en-US" sz="1100" dirty="0">
                        <a:latin typeface="Arial Rounded MT Bold" pitchFamily="34" charset="0"/>
                      </a:endParaRPr>
                    </a:p>
                  </a:txBody>
                  <a:tcPr/>
                </a:tc>
                <a:tc>
                  <a:txBody>
                    <a:bodyPr/>
                    <a:lstStyle/>
                    <a:p>
                      <a:r>
                        <a:rPr lang="en-US" sz="1100" dirty="0" smtClean="0">
                          <a:latin typeface="Arial Rounded MT Bold" pitchFamily="34" charset="0"/>
                        </a:rPr>
                        <a:t>98.85</a:t>
                      </a:r>
                      <a:endParaRPr lang="en-US" sz="1100" dirty="0">
                        <a:latin typeface="Arial Rounded MT Bold" pitchFamily="34" charset="0"/>
                      </a:endParaRPr>
                    </a:p>
                  </a:txBody>
                  <a:tcPr/>
                </a:tc>
                <a:tc>
                  <a:txBody>
                    <a:bodyPr/>
                    <a:lstStyle/>
                    <a:p>
                      <a:r>
                        <a:rPr lang="en-US" sz="1100" dirty="0" smtClean="0">
                          <a:latin typeface="Arial Rounded MT Bold" pitchFamily="34" charset="0"/>
                        </a:rPr>
                        <a:t>97.62</a:t>
                      </a:r>
                      <a:endParaRPr lang="en-US" sz="1100" dirty="0">
                        <a:latin typeface="Arial Rounded MT Bold" pitchFamily="34" charset="0"/>
                      </a:endParaRPr>
                    </a:p>
                  </a:txBody>
                  <a:tcPr/>
                </a:tc>
                <a:tc>
                  <a:txBody>
                    <a:bodyPr/>
                    <a:lstStyle/>
                    <a:p>
                      <a:r>
                        <a:rPr lang="en-US" sz="1100" dirty="0" smtClean="0">
                          <a:latin typeface="Arial Rounded MT Bold" pitchFamily="34" charset="0"/>
                        </a:rPr>
                        <a:t>97.71</a:t>
                      </a:r>
                      <a:endParaRPr lang="en-US" sz="1100" dirty="0">
                        <a:latin typeface="Arial Rounded MT Bold" pitchFamily="34" charset="0"/>
                      </a:endParaRPr>
                    </a:p>
                  </a:txBody>
                  <a:tcPr/>
                </a:tc>
                <a:tc>
                  <a:txBody>
                    <a:bodyPr/>
                    <a:lstStyle/>
                    <a:p>
                      <a:r>
                        <a:rPr lang="en-US" sz="1100" dirty="0" smtClean="0">
                          <a:latin typeface="Arial Rounded MT Bold" pitchFamily="34" charset="0"/>
                        </a:rPr>
                        <a:t>97.86</a:t>
                      </a:r>
                      <a:endParaRPr lang="en-US" sz="1100" dirty="0">
                        <a:latin typeface="Arial Rounded MT Bold" pitchFamily="34" charset="0"/>
                      </a:endParaRPr>
                    </a:p>
                  </a:txBody>
                  <a:tcPr/>
                </a:tc>
                <a:tc>
                  <a:txBody>
                    <a:bodyPr/>
                    <a:lstStyle/>
                    <a:p>
                      <a:r>
                        <a:rPr lang="en-US" sz="1100" dirty="0" smtClean="0">
                          <a:latin typeface="Arial Rounded MT Bold" pitchFamily="34" charset="0"/>
                        </a:rPr>
                        <a:t>97.24</a:t>
                      </a:r>
                      <a:endParaRPr lang="en-US" sz="1100" dirty="0">
                        <a:latin typeface="Arial Rounded MT Bold" pitchFamily="34" charset="0"/>
                      </a:endParaRPr>
                    </a:p>
                  </a:txBody>
                  <a:tcPr/>
                </a:tc>
                <a:tc>
                  <a:txBody>
                    <a:bodyPr/>
                    <a:lstStyle/>
                    <a:p>
                      <a:r>
                        <a:rPr lang="en-US" sz="1100" dirty="0" smtClean="0">
                          <a:latin typeface="Arial Rounded MT Bold" pitchFamily="34" charset="0"/>
                        </a:rPr>
                        <a:t>95.15</a:t>
                      </a:r>
                      <a:endParaRPr lang="en-US" sz="1100" dirty="0">
                        <a:latin typeface="Arial Rounded MT Bold" pitchFamily="34" charset="0"/>
                      </a:endParaRPr>
                    </a:p>
                  </a:txBody>
                  <a:tcPr/>
                </a:tc>
                <a:tc>
                  <a:txBody>
                    <a:bodyPr/>
                    <a:lstStyle/>
                    <a:p>
                      <a:r>
                        <a:rPr lang="en-US" sz="1100" dirty="0" smtClean="0">
                          <a:latin typeface="Arial Rounded MT Bold" pitchFamily="34" charset="0"/>
                        </a:rPr>
                        <a:t>90.16</a:t>
                      </a:r>
                      <a:endParaRPr lang="en-US" sz="1100" dirty="0">
                        <a:latin typeface="Arial Rounded MT Bold" pitchFamily="34" charset="0"/>
                      </a:endParaRPr>
                    </a:p>
                  </a:txBody>
                  <a:tcPr/>
                </a:tc>
                <a:tc>
                  <a:txBody>
                    <a:bodyPr/>
                    <a:lstStyle/>
                    <a:p>
                      <a:r>
                        <a:rPr lang="en-US" sz="1100" dirty="0" smtClean="0">
                          <a:latin typeface="Arial Rounded MT Bold" pitchFamily="34" charset="0"/>
                        </a:rPr>
                        <a:t>82.62</a:t>
                      </a:r>
                      <a:endParaRPr lang="en-US" sz="1100" dirty="0">
                        <a:latin typeface="Arial Rounded MT Bold" pitchFamily="34" charset="0"/>
                      </a:endParaRPr>
                    </a:p>
                  </a:txBody>
                  <a:tcPr/>
                </a:tc>
                <a:tc>
                  <a:txBody>
                    <a:bodyPr/>
                    <a:lstStyle/>
                    <a:p>
                      <a:r>
                        <a:rPr lang="en-US" sz="1100" dirty="0" smtClean="0">
                          <a:latin typeface="Arial Rounded MT Bold" pitchFamily="34" charset="0"/>
                        </a:rPr>
                        <a:t>52.48</a:t>
                      </a:r>
                      <a:endParaRPr lang="en-US" sz="1100" dirty="0">
                        <a:latin typeface="Arial Rounded MT Bold" pitchFamily="34" charset="0"/>
                      </a:endParaRPr>
                    </a:p>
                  </a:txBody>
                  <a:tcPr/>
                </a:tc>
              </a:tr>
              <a:tr h="563048">
                <a:tc>
                  <a:txBody>
                    <a:bodyPr/>
                    <a:lstStyle/>
                    <a:p>
                      <a:r>
                        <a:rPr lang="en-US" sz="1400" dirty="0" smtClean="0">
                          <a:solidFill>
                            <a:schemeClr val="bg2">
                              <a:lumMod val="75000"/>
                              <a:lumOff val="25000"/>
                            </a:schemeClr>
                          </a:solidFill>
                          <a:latin typeface="Arial Rounded MT Bold" pitchFamily="34" charset="0"/>
                        </a:rPr>
                        <a:t>LSTM</a:t>
                      </a:r>
                      <a:endParaRPr lang="en-US" sz="1400" dirty="0">
                        <a:solidFill>
                          <a:schemeClr val="bg2">
                            <a:lumMod val="75000"/>
                            <a:lumOff val="25000"/>
                          </a:schemeClr>
                        </a:solidFill>
                        <a:latin typeface="Arial Rounded MT Bold" pitchFamily="34" charset="0"/>
                      </a:endParaRPr>
                    </a:p>
                  </a:txBody>
                  <a:tcPr/>
                </a:tc>
                <a:tc>
                  <a:txBody>
                    <a:bodyPr/>
                    <a:lstStyle/>
                    <a:p>
                      <a:r>
                        <a:rPr lang="en-US" sz="1100" dirty="0" smtClean="0">
                          <a:latin typeface="Arial Rounded MT Bold" pitchFamily="34" charset="0"/>
                        </a:rPr>
                        <a:t>59.76</a:t>
                      </a:r>
                      <a:endParaRPr lang="en-US" sz="1100" dirty="0">
                        <a:latin typeface="Arial Rounded MT Bold" pitchFamily="34" charset="0"/>
                      </a:endParaRPr>
                    </a:p>
                  </a:txBody>
                  <a:tcPr/>
                </a:tc>
                <a:tc>
                  <a:txBody>
                    <a:bodyPr/>
                    <a:lstStyle/>
                    <a:p>
                      <a:r>
                        <a:rPr lang="en-US" sz="1100" dirty="0" smtClean="0">
                          <a:latin typeface="Arial Rounded MT Bold" pitchFamily="34" charset="0"/>
                        </a:rPr>
                        <a:t>78.67</a:t>
                      </a:r>
                      <a:endParaRPr lang="en-US" sz="1100" dirty="0">
                        <a:latin typeface="Arial Rounded MT Bold" pitchFamily="34" charset="0"/>
                      </a:endParaRPr>
                    </a:p>
                  </a:txBody>
                  <a:tcPr/>
                </a:tc>
                <a:tc>
                  <a:txBody>
                    <a:bodyPr/>
                    <a:lstStyle/>
                    <a:p>
                      <a:r>
                        <a:rPr lang="en-US" sz="1100" dirty="0" smtClean="0">
                          <a:latin typeface="Arial Rounded MT Bold" pitchFamily="34" charset="0"/>
                        </a:rPr>
                        <a:t>90.83</a:t>
                      </a:r>
                      <a:endParaRPr lang="en-US" sz="1100" dirty="0">
                        <a:latin typeface="Arial Rounded MT Bold" pitchFamily="34" charset="0"/>
                      </a:endParaRPr>
                    </a:p>
                  </a:txBody>
                  <a:tcPr/>
                </a:tc>
                <a:tc>
                  <a:txBody>
                    <a:bodyPr/>
                    <a:lstStyle/>
                    <a:p>
                      <a:r>
                        <a:rPr lang="en-US" sz="1100" dirty="0" smtClean="0">
                          <a:latin typeface="Arial Rounded MT Bold" pitchFamily="34" charset="0"/>
                        </a:rPr>
                        <a:t>98.68</a:t>
                      </a:r>
                      <a:endParaRPr lang="en-US" sz="1100" dirty="0">
                        <a:latin typeface="Arial Rounded MT Bold" pitchFamily="34" charset="0"/>
                      </a:endParaRPr>
                    </a:p>
                  </a:txBody>
                  <a:tcPr/>
                </a:tc>
                <a:tc>
                  <a:txBody>
                    <a:bodyPr/>
                    <a:lstStyle/>
                    <a:p>
                      <a:r>
                        <a:rPr lang="en-US" sz="1100" dirty="0" smtClean="0">
                          <a:latin typeface="Arial Rounded MT Bold" pitchFamily="34" charset="0"/>
                        </a:rPr>
                        <a:t>99.01</a:t>
                      </a:r>
                      <a:endParaRPr lang="en-US" sz="1100" dirty="0">
                        <a:latin typeface="Arial Rounded MT Bold" pitchFamily="34" charset="0"/>
                      </a:endParaRPr>
                    </a:p>
                  </a:txBody>
                  <a:tcPr/>
                </a:tc>
                <a:tc>
                  <a:txBody>
                    <a:bodyPr/>
                    <a:lstStyle/>
                    <a:p>
                      <a:r>
                        <a:rPr lang="en-US" sz="1100" dirty="0" smtClean="0">
                          <a:latin typeface="Arial Rounded MT Bold" pitchFamily="34" charset="0"/>
                        </a:rPr>
                        <a:t>98.75</a:t>
                      </a:r>
                      <a:endParaRPr lang="en-US" sz="1100" dirty="0">
                        <a:latin typeface="Arial Rounded MT Bold" pitchFamily="34" charset="0"/>
                      </a:endParaRPr>
                    </a:p>
                  </a:txBody>
                  <a:tcPr/>
                </a:tc>
                <a:tc>
                  <a:txBody>
                    <a:bodyPr/>
                    <a:lstStyle/>
                    <a:p>
                      <a:r>
                        <a:rPr lang="en-US" sz="1100" dirty="0" smtClean="0">
                          <a:latin typeface="Arial Rounded MT Bold" pitchFamily="34" charset="0"/>
                        </a:rPr>
                        <a:t>97.98</a:t>
                      </a:r>
                      <a:endParaRPr lang="en-US" sz="1100" dirty="0">
                        <a:latin typeface="Arial Rounded MT Bold" pitchFamily="34" charset="0"/>
                      </a:endParaRPr>
                    </a:p>
                  </a:txBody>
                  <a:tcPr/>
                </a:tc>
                <a:tc>
                  <a:txBody>
                    <a:bodyPr/>
                    <a:lstStyle/>
                    <a:p>
                      <a:r>
                        <a:rPr lang="en-US" sz="1100" dirty="0" smtClean="0">
                          <a:latin typeface="Arial Rounded MT Bold" pitchFamily="34" charset="0"/>
                        </a:rPr>
                        <a:t>99.36</a:t>
                      </a:r>
                      <a:endParaRPr lang="en-US" sz="1100" dirty="0">
                        <a:latin typeface="Arial Rounded MT Bold" pitchFamily="34" charset="0"/>
                      </a:endParaRPr>
                    </a:p>
                  </a:txBody>
                  <a:tcPr/>
                </a:tc>
                <a:tc>
                  <a:txBody>
                    <a:bodyPr/>
                    <a:lstStyle/>
                    <a:p>
                      <a:r>
                        <a:rPr lang="en-US" sz="1100" dirty="0" smtClean="0">
                          <a:latin typeface="Arial Rounded MT Bold" pitchFamily="34" charset="0"/>
                        </a:rPr>
                        <a:t>99.51</a:t>
                      </a:r>
                      <a:endParaRPr lang="en-US" sz="1100" dirty="0">
                        <a:latin typeface="Arial Rounded MT Bold" pitchFamily="34" charset="0"/>
                      </a:endParaRPr>
                    </a:p>
                  </a:txBody>
                  <a:tcPr/>
                </a:tc>
                <a:tc>
                  <a:txBody>
                    <a:bodyPr/>
                    <a:lstStyle/>
                    <a:p>
                      <a:r>
                        <a:rPr lang="en-US" sz="1100" dirty="0" smtClean="0">
                          <a:latin typeface="Arial Rounded MT Bold" pitchFamily="34" charset="0"/>
                        </a:rPr>
                        <a:t>96.48</a:t>
                      </a:r>
                      <a:endParaRPr lang="en-US" sz="1100" dirty="0">
                        <a:latin typeface="Arial Rounded MT Bold" pitchFamily="34" charset="0"/>
                      </a:endParaRPr>
                    </a:p>
                  </a:txBody>
                  <a:tcPr/>
                </a:tc>
                <a:tc>
                  <a:txBody>
                    <a:bodyPr/>
                    <a:lstStyle/>
                    <a:p>
                      <a:r>
                        <a:rPr lang="en-US" sz="1100" dirty="0" smtClean="0">
                          <a:latin typeface="Arial Rounded MT Bold" pitchFamily="34" charset="0"/>
                        </a:rPr>
                        <a:t>98.73</a:t>
                      </a:r>
                      <a:endParaRPr lang="en-US" sz="1100" dirty="0">
                        <a:latin typeface="Arial Rounded MT Bold" pitchFamily="34" charset="0"/>
                      </a:endParaRPr>
                    </a:p>
                  </a:txBody>
                  <a:tcPr/>
                </a:tc>
                <a:tc>
                  <a:txBody>
                    <a:bodyPr/>
                    <a:lstStyle/>
                    <a:p>
                      <a:r>
                        <a:rPr lang="en-US" sz="1100" dirty="0" smtClean="0">
                          <a:latin typeface="Arial Rounded MT Bold" pitchFamily="34" charset="0"/>
                        </a:rPr>
                        <a:t>89.31</a:t>
                      </a:r>
                      <a:endParaRPr lang="en-US" sz="1100" dirty="0">
                        <a:latin typeface="Arial Rounded MT Bold" pitchFamily="34" charset="0"/>
                      </a:endParaRPr>
                    </a:p>
                  </a:txBody>
                  <a:tcPr/>
                </a:tc>
                <a:tc>
                  <a:txBody>
                    <a:bodyPr/>
                    <a:lstStyle/>
                    <a:p>
                      <a:r>
                        <a:rPr lang="en-US" sz="1100" dirty="0" smtClean="0">
                          <a:latin typeface="Arial Rounded MT Bold" pitchFamily="34" charset="0"/>
                        </a:rPr>
                        <a:t>60.72</a:t>
                      </a:r>
                      <a:endParaRPr lang="en-US" sz="1100" dirty="0">
                        <a:latin typeface="Arial Rounded MT Bold" pitchFamily="34" charset="0"/>
                      </a:endParaRPr>
                    </a:p>
                  </a:txBody>
                  <a:tcPr/>
                </a:tc>
              </a:tr>
              <a:tr h="563048">
                <a:tc>
                  <a:txBody>
                    <a:bodyPr/>
                    <a:lstStyle/>
                    <a:p>
                      <a:r>
                        <a:rPr lang="en-US" sz="1400" dirty="0" smtClean="0">
                          <a:solidFill>
                            <a:schemeClr val="bg2">
                              <a:lumMod val="75000"/>
                              <a:lumOff val="25000"/>
                            </a:schemeClr>
                          </a:solidFill>
                          <a:latin typeface="Arial Rounded MT Bold" pitchFamily="34" charset="0"/>
                        </a:rPr>
                        <a:t>Mix</a:t>
                      </a:r>
                      <a:endParaRPr lang="en-US" sz="1400" dirty="0">
                        <a:solidFill>
                          <a:schemeClr val="bg2">
                            <a:lumMod val="75000"/>
                            <a:lumOff val="25000"/>
                          </a:schemeClr>
                        </a:solidFill>
                        <a:latin typeface="Arial Rounded MT Bold" pitchFamily="34" charset="0"/>
                      </a:endParaRPr>
                    </a:p>
                  </a:txBody>
                  <a:tcPr/>
                </a:tc>
                <a:tc>
                  <a:txBody>
                    <a:bodyPr/>
                    <a:lstStyle/>
                    <a:p>
                      <a:r>
                        <a:rPr lang="en-US" sz="1100" dirty="0" smtClean="0">
                          <a:latin typeface="Arial Rounded MT Bold" pitchFamily="34" charset="0"/>
                        </a:rPr>
                        <a:t>65.71</a:t>
                      </a:r>
                      <a:endParaRPr lang="en-US" sz="1100" dirty="0">
                        <a:latin typeface="Arial Rounded MT Bold" pitchFamily="34" charset="0"/>
                      </a:endParaRPr>
                    </a:p>
                  </a:txBody>
                  <a:tcPr/>
                </a:tc>
                <a:tc>
                  <a:txBody>
                    <a:bodyPr/>
                    <a:lstStyle/>
                    <a:p>
                      <a:r>
                        <a:rPr lang="en-US" sz="1100" dirty="0" smtClean="0">
                          <a:latin typeface="Arial Rounded MT Bold" pitchFamily="34" charset="0"/>
                        </a:rPr>
                        <a:t>74.43</a:t>
                      </a:r>
                      <a:endParaRPr lang="en-US" sz="1100" dirty="0">
                        <a:latin typeface="Arial Rounded MT Bold" pitchFamily="34" charset="0"/>
                      </a:endParaRPr>
                    </a:p>
                  </a:txBody>
                  <a:tcPr/>
                </a:tc>
                <a:tc>
                  <a:txBody>
                    <a:bodyPr/>
                    <a:lstStyle/>
                    <a:p>
                      <a:r>
                        <a:rPr lang="en-US" sz="1100" dirty="0" smtClean="0">
                          <a:latin typeface="Arial Rounded MT Bold" pitchFamily="34" charset="0"/>
                        </a:rPr>
                        <a:t>92.56</a:t>
                      </a:r>
                      <a:endParaRPr lang="en-US" sz="1100" dirty="0">
                        <a:latin typeface="Arial Rounded MT Bold" pitchFamily="34" charset="0"/>
                      </a:endParaRPr>
                    </a:p>
                  </a:txBody>
                  <a:tcPr/>
                </a:tc>
                <a:tc>
                  <a:txBody>
                    <a:bodyPr/>
                    <a:lstStyle/>
                    <a:p>
                      <a:r>
                        <a:rPr lang="en-US" sz="1100" dirty="0" smtClean="0">
                          <a:latin typeface="Arial Rounded MT Bold" pitchFamily="34" charset="0"/>
                        </a:rPr>
                        <a:t>99.01</a:t>
                      </a:r>
                      <a:endParaRPr lang="en-US" sz="1100" dirty="0">
                        <a:latin typeface="Arial Rounded MT Bold" pitchFamily="34" charset="0"/>
                      </a:endParaRPr>
                    </a:p>
                  </a:txBody>
                  <a:tcPr/>
                </a:tc>
                <a:tc>
                  <a:txBody>
                    <a:bodyPr/>
                    <a:lstStyle/>
                    <a:p>
                      <a:r>
                        <a:rPr lang="en-US" sz="1100" dirty="0" smtClean="0">
                          <a:latin typeface="Arial Rounded MT Bold" pitchFamily="34" charset="0"/>
                        </a:rPr>
                        <a:t>99.21</a:t>
                      </a:r>
                      <a:endParaRPr lang="en-US" sz="1100" dirty="0">
                        <a:latin typeface="Arial Rounded MT Bold" pitchFamily="34" charset="0"/>
                      </a:endParaRPr>
                    </a:p>
                  </a:txBody>
                  <a:tcPr/>
                </a:tc>
                <a:tc>
                  <a:txBody>
                    <a:bodyPr/>
                    <a:lstStyle/>
                    <a:p>
                      <a:r>
                        <a:rPr lang="en-US" sz="1100" dirty="0" smtClean="0">
                          <a:latin typeface="Arial Rounded MT Bold" pitchFamily="34" charset="0"/>
                        </a:rPr>
                        <a:t>97.55</a:t>
                      </a:r>
                      <a:endParaRPr lang="en-US" sz="1100" dirty="0">
                        <a:latin typeface="Arial Rounded MT Bold" pitchFamily="34" charset="0"/>
                      </a:endParaRPr>
                    </a:p>
                  </a:txBody>
                  <a:tcPr/>
                </a:tc>
                <a:tc>
                  <a:txBody>
                    <a:bodyPr/>
                    <a:lstStyle/>
                    <a:p>
                      <a:r>
                        <a:rPr lang="en-US" sz="1100" dirty="0" smtClean="0">
                          <a:latin typeface="Arial Rounded MT Bold" pitchFamily="34" charset="0"/>
                        </a:rPr>
                        <a:t>99.15</a:t>
                      </a:r>
                      <a:endParaRPr lang="en-US" sz="1100" dirty="0">
                        <a:latin typeface="Arial Rounded MT Bold" pitchFamily="34" charset="0"/>
                      </a:endParaRPr>
                    </a:p>
                  </a:txBody>
                  <a:tcPr/>
                </a:tc>
                <a:tc>
                  <a:txBody>
                    <a:bodyPr/>
                    <a:lstStyle/>
                    <a:p>
                      <a:r>
                        <a:rPr lang="en-US" sz="1100" dirty="0" smtClean="0">
                          <a:latin typeface="Arial Rounded MT Bold" pitchFamily="34" charset="0"/>
                        </a:rPr>
                        <a:t>98.28</a:t>
                      </a:r>
                      <a:endParaRPr lang="en-US" sz="1100" dirty="0">
                        <a:latin typeface="Arial Rounded MT Bold" pitchFamily="34" charset="0"/>
                      </a:endParaRPr>
                    </a:p>
                  </a:txBody>
                  <a:tcPr/>
                </a:tc>
                <a:tc>
                  <a:txBody>
                    <a:bodyPr/>
                    <a:lstStyle/>
                    <a:p>
                      <a:r>
                        <a:rPr lang="en-US" sz="1100" dirty="0" smtClean="0">
                          <a:latin typeface="Arial Rounded MT Bold" pitchFamily="34" charset="0"/>
                        </a:rPr>
                        <a:t>98.07</a:t>
                      </a:r>
                      <a:endParaRPr lang="en-US" sz="1100" dirty="0">
                        <a:latin typeface="Arial Rounded MT Bold" pitchFamily="34" charset="0"/>
                      </a:endParaRPr>
                    </a:p>
                  </a:txBody>
                  <a:tcPr/>
                </a:tc>
                <a:tc>
                  <a:txBody>
                    <a:bodyPr/>
                    <a:lstStyle/>
                    <a:p>
                      <a:r>
                        <a:rPr lang="en-US" sz="1100" dirty="0" smtClean="0">
                          <a:latin typeface="Arial Rounded MT Bold" pitchFamily="34" charset="0"/>
                        </a:rPr>
                        <a:t>94.45</a:t>
                      </a:r>
                      <a:endParaRPr lang="en-US" sz="1100" dirty="0">
                        <a:latin typeface="Arial Rounded MT Bold" pitchFamily="34" charset="0"/>
                      </a:endParaRPr>
                    </a:p>
                  </a:txBody>
                  <a:tcPr/>
                </a:tc>
                <a:tc>
                  <a:txBody>
                    <a:bodyPr/>
                    <a:lstStyle/>
                    <a:p>
                      <a:r>
                        <a:rPr lang="en-US" sz="1100" dirty="0" smtClean="0">
                          <a:latin typeface="Arial Rounded MT Bold" pitchFamily="34" charset="0"/>
                        </a:rPr>
                        <a:t>95.29</a:t>
                      </a:r>
                      <a:endParaRPr lang="en-US" sz="1100" dirty="0">
                        <a:latin typeface="Arial Rounded MT Bold" pitchFamily="34" charset="0"/>
                      </a:endParaRPr>
                    </a:p>
                  </a:txBody>
                  <a:tcPr/>
                </a:tc>
                <a:tc>
                  <a:txBody>
                    <a:bodyPr/>
                    <a:lstStyle/>
                    <a:p>
                      <a:r>
                        <a:rPr lang="en-US" sz="1100" dirty="0" smtClean="0">
                          <a:latin typeface="Arial Rounded MT Bold" pitchFamily="34" charset="0"/>
                        </a:rPr>
                        <a:t>89.97</a:t>
                      </a:r>
                      <a:endParaRPr lang="en-US" sz="1100" dirty="0">
                        <a:latin typeface="Arial Rounded MT Bold" pitchFamily="34" charset="0"/>
                      </a:endParaRPr>
                    </a:p>
                  </a:txBody>
                  <a:tcPr/>
                </a:tc>
                <a:tc>
                  <a:txBody>
                    <a:bodyPr/>
                    <a:lstStyle/>
                    <a:p>
                      <a:r>
                        <a:rPr lang="en-US" sz="1100" dirty="0" smtClean="0">
                          <a:latin typeface="Arial Rounded MT Bold" pitchFamily="34" charset="0"/>
                        </a:rPr>
                        <a:t>50.78</a:t>
                      </a:r>
                      <a:endParaRPr lang="en-US" sz="1100" dirty="0">
                        <a:latin typeface="Arial Rounded MT Bold" pitchFamily="34" charset="0"/>
                      </a:endParaRPr>
                    </a:p>
                  </a:txBody>
                  <a:tcPr/>
                </a:tc>
              </a:tr>
            </a:tbl>
          </a:graphicData>
        </a:graphic>
      </p:graphicFrame>
      <p:sp>
        <p:nvSpPr>
          <p:cNvPr id="5" name="Rectangle 4"/>
          <p:cNvSpPr/>
          <p:nvPr/>
        </p:nvSpPr>
        <p:spPr>
          <a:xfrm>
            <a:off x="350520" y="4038600"/>
            <a:ext cx="8458200" cy="2554545"/>
          </a:xfrm>
          <a:prstGeom prst="rect">
            <a:avLst/>
          </a:prstGeom>
        </p:spPr>
        <p:txBody>
          <a:bodyPr wrap="square">
            <a:spAutoFit/>
          </a:bodyPr>
          <a:lstStyle/>
          <a:p>
            <a:pPr marL="285750" indent="-285750">
              <a:buFont typeface="Wingdings" pitchFamily="2" charset="2"/>
              <a:buChar char="§"/>
            </a:pPr>
            <a:r>
              <a:rPr lang="en-US" sz="1600" dirty="0" smtClean="0">
                <a:latin typeface="Calibri" pitchFamily="34" charset="0"/>
                <a:cs typeface="Calibri" pitchFamily="34" charset="0"/>
              </a:rPr>
              <a:t>Our </a:t>
            </a:r>
            <a:r>
              <a:rPr lang="en-US" sz="1600" dirty="0">
                <a:latin typeface="Calibri" pitchFamily="34" charset="0"/>
                <a:cs typeface="Calibri" pitchFamily="34" charset="0"/>
              </a:rPr>
              <a:t>classification results came very close to that mentioned in the paper apart from those of the first two folds in  CNN and LSTM; and the first fold for mix-LSTM model architecture. </a:t>
            </a:r>
            <a:endParaRPr lang="en-US" sz="1600" dirty="0" smtClean="0">
              <a:latin typeface="Calibri" pitchFamily="34" charset="0"/>
              <a:cs typeface="Calibri" pitchFamily="34" charset="0"/>
            </a:endParaRPr>
          </a:p>
          <a:p>
            <a:pPr marL="285750" indent="-285750">
              <a:buFont typeface="Wingdings" pitchFamily="2" charset="2"/>
              <a:buChar char="§"/>
            </a:pPr>
            <a:endParaRPr lang="en-US" sz="1600" dirty="0">
              <a:latin typeface="Calibri" pitchFamily="34" charset="0"/>
              <a:cs typeface="Calibri" pitchFamily="34" charset="0"/>
            </a:endParaRPr>
          </a:p>
          <a:p>
            <a:pPr marL="285750" indent="-285750">
              <a:buFont typeface="Wingdings" pitchFamily="2" charset="2"/>
              <a:buChar char="§"/>
            </a:pPr>
            <a:r>
              <a:rPr lang="en-US" sz="1600" dirty="0">
                <a:latin typeface="Calibri" pitchFamily="34" charset="0"/>
                <a:cs typeface="Calibri" pitchFamily="34" charset="0"/>
              </a:rPr>
              <a:t>This difference in our results is the result of very few training samples in the beginning due to which the model is not trained with enough data (or samples) in our case</a:t>
            </a:r>
            <a:r>
              <a:rPr lang="en-US" sz="1600" dirty="0" smtClean="0">
                <a:latin typeface="Calibri" pitchFamily="34" charset="0"/>
                <a:cs typeface="Calibri" pitchFamily="34" charset="0"/>
              </a:rPr>
              <a:t>.</a:t>
            </a:r>
          </a:p>
          <a:p>
            <a:pPr marL="285750" indent="-285750">
              <a:buFont typeface="Wingdings" pitchFamily="2" charset="2"/>
              <a:buChar char="§"/>
            </a:pPr>
            <a:endParaRPr lang="en-US" sz="1600" dirty="0">
              <a:latin typeface="Calibri" pitchFamily="34" charset="0"/>
              <a:cs typeface="Calibri" pitchFamily="34" charset="0"/>
            </a:endParaRPr>
          </a:p>
          <a:p>
            <a:pPr marL="285750" indent="-285750">
              <a:buFont typeface="Wingdings" pitchFamily="2" charset="2"/>
              <a:buChar char="§"/>
            </a:pPr>
            <a:r>
              <a:rPr lang="en-US" sz="1600" dirty="0">
                <a:latin typeface="Calibri" pitchFamily="34" charset="0"/>
                <a:cs typeface="Calibri" pitchFamily="34" charset="0"/>
              </a:rPr>
              <a:t>Thereafter, we can clearly see that the results given by our different models is </a:t>
            </a:r>
            <a:r>
              <a:rPr lang="en-US" sz="1600" dirty="0" smtClean="0">
                <a:latin typeface="Calibri" pitchFamily="34" charset="0"/>
                <a:cs typeface="Calibri" pitchFamily="34" charset="0"/>
              </a:rPr>
              <a:t>approximately </a:t>
            </a:r>
            <a:r>
              <a:rPr lang="en-US" sz="1600" dirty="0">
                <a:latin typeface="Calibri" pitchFamily="34" charset="0"/>
                <a:cs typeface="Calibri" pitchFamily="34" charset="0"/>
              </a:rPr>
              <a:t>same</a:t>
            </a:r>
            <a:r>
              <a:rPr lang="en-US" sz="1600" dirty="0" smtClean="0">
                <a:latin typeface="Calibri" pitchFamily="34" charset="0"/>
                <a:cs typeface="Calibri" pitchFamily="34" charset="0"/>
              </a:rPr>
              <a:t>.</a:t>
            </a:r>
          </a:p>
          <a:p>
            <a:pPr marL="285750" indent="-285750">
              <a:buFont typeface="Wingdings" pitchFamily="2" charset="2"/>
              <a:buChar char="§"/>
            </a:pPr>
            <a:endParaRPr lang="en-US" sz="1600" dirty="0" smtClean="0">
              <a:latin typeface="Calibri" pitchFamily="34" charset="0"/>
              <a:cs typeface="Calibri" pitchFamily="34" charset="0"/>
            </a:endParaRPr>
          </a:p>
          <a:p>
            <a:pPr marL="285750" indent="-285750">
              <a:buFont typeface="Wingdings" pitchFamily="2" charset="2"/>
              <a:buChar char="§"/>
            </a:pPr>
            <a:r>
              <a:rPr lang="en-US" sz="1600" dirty="0" smtClean="0">
                <a:latin typeface="Calibri" pitchFamily="34" charset="0"/>
                <a:cs typeface="Calibri" pitchFamily="34" charset="0"/>
              </a:rPr>
              <a:t>Thus, we can conclude that our model performs pretty well in accordance with the results.</a:t>
            </a:r>
            <a:endParaRPr lang="en-US" sz="1600" dirty="0">
              <a:latin typeface="Calibri" pitchFamily="34" charset="0"/>
              <a:cs typeface="Calibri" pitchFamily="34" charset="0"/>
            </a:endParaRPr>
          </a:p>
        </p:txBody>
      </p:sp>
    </p:spTree>
    <p:extLst>
      <p:ext uri="{BB962C8B-B14F-4D97-AF65-F5344CB8AC3E}">
        <p14:creationId xmlns:p14="http://schemas.microsoft.com/office/powerpoint/2010/main" val="30715596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457200"/>
            <a:ext cx="7315200" cy="641412"/>
          </a:xfrm>
        </p:spPr>
        <p:txBody>
          <a:bodyPr>
            <a:normAutofit/>
          </a:bodyPr>
          <a:lstStyle/>
          <a:p>
            <a:pPr algn="ctr"/>
            <a:r>
              <a:rPr lang="en-US" sz="3200" dirty="0" smtClean="0">
                <a:latin typeface="Arial Black" pitchFamily="34" charset="0"/>
              </a:rPr>
              <a:t>LEARNING OUTCOMES</a:t>
            </a:r>
            <a:endParaRPr lang="en-US" sz="3200" dirty="0">
              <a:latin typeface="Arial Black" pitchFamily="34" charset="0"/>
            </a:endParaRPr>
          </a:p>
        </p:txBody>
      </p:sp>
      <p:sp>
        <p:nvSpPr>
          <p:cNvPr id="3" name="Content Placeholder 2"/>
          <p:cNvSpPr>
            <a:spLocks noGrp="1"/>
          </p:cNvSpPr>
          <p:nvPr>
            <p:ph idx="1"/>
          </p:nvPr>
        </p:nvSpPr>
        <p:spPr>
          <a:xfrm>
            <a:off x="914400" y="1371601"/>
            <a:ext cx="7315200" cy="4937760"/>
          </a:xfrm>
        </p:spPr>
        <p:txBody>
          <a:bodyPr>
            <a:normAutofit/>
          </a:bodyPr>
          <a:lstStyle/>
          <a:p>
            <a:r>
              <a:rPr lang="en-US" sz="1600" dirty="0" smtClean="0">
                <a:latin typeface="Calibri" pitchFamily="34" charset="0"/>
                <a:cs typeface="Calibri" pitchFamily="34" charset="0"/>
              </a:rPr>
              <a:t>We learnt how to use </a:t>
            </a:r>
            <a:r>
              <a:rPr lang="en-US" sz="1600" i="1" dirty="0" err="1">
                <a:latin typeface="Calibri" pitchFamily="34" charset="0"/>
                <a:cs typeface="Calibri" pitchFamily="34" charset="0"/>
              </a:rPr>
              <a:t>J</a:t>
            </a:r>
            <a:r>
              <a:rPr lang="en-US" sz="1600" i="1" dirty="0" err="1" smtClean="0">
                <a:latin typeface="Calibri" pitchFamily="34" charset="0"/>
                <a:cs typeface="Calibri" pitchFamily="34" charset="0"/>
              </a:rPr>
              <a:t>upyter</a:t>
            </a:r>
            <a:r>
              <a:rPr lang="en-US" sz="1600" i="1" dirty="0" smtClean="0">
                <a:latin typeface="Calibri" pitchFamily="34" charset="0"/>
                <a:cs typeface="Calibri" pitchFamily="34" charset="0"/>
              </a:rPr>
              <a:t> notebook </a:t>
            </a:r>
            <a:r>
              <a:rPr lang="en-US" sz="1600" dirty="0" smtClean="0">
                <a:latin typeface="Calibri" pitchFamily="34" charset="0"/>
                <a:cs typeface="Calibri" pitchFamily="34" charset="0"/>
              </a:rPr>
              <a:t>and manage python files.</a:t>
            </a:r>
          </a:p>
          <a:p>
            <a:endParaRPr lang="en-US" sz="1600" dirty="0" smtClean="0">
              <a:latin typeface="Calibri" pitchFamily="34" charset="0"/>
              <a:cs typeface="Calibri" pitchFamily="34" charset="0"/>
            </a:endParaRPr>
          </a:p>
          <a:p>
            <a:r>
              <a:rPr lang="en-US" sz="1600" dirty="0" smtClean="0">
                <a:latin typeface="Calibri" pitchFamily="34" charset="0"/>
                <a:cs typeface="Calibri" pitchFamily="34" charset="0"/>
              </a:rPr>
              <a:t>Learning how to manage data was one of the major learning outcomes from this project.</a:t>
            </a:r>
          </a:p>
          <a:p>
            <a:endParaRPr lang="en-US" sz="1600" dirty="0" smtClean="0">
              <a:latin typeface="Calibri" pitchFamily="34" charset="0"/>
              <a:cs typeface="Calibri" pitchFamily="34" charset="0"/>
            </a:endParaRPr>
          </a:p>
          <a:p>
            <a:r>
              <a:rPr lang="en-US" sz="1600" dirty="0" smtClean="0">
                <a:latin typeface="Calibri" pitchFamily="34" charset="0"/>
                <a:cs typeface="Calibri" pitchFamily="34" charset="0"/>
              </a:rPr>
              <a:t>We had to get the data from another paper of the author and use it. We learnt how to handle data from </a:t>
            </a:r>
            <a:r>
              <a:rPr lang="en-US" sz="1600" i="1" dirty="0" smtClean="0">
                <a:solidFill>
                  <a:schemeClr val="tx2">
                    <a:lumMod val="40000"/>
                    <a:lumOff val="60000"/>
                  </a:schemeClr>
                </a:solidFill>
                <a:latin typeface="Calibri" pitchFamily="34" charset="0"/>
                <a:cs typeface="Calibri" pitchFamily="34" charset="0"/>
              </a:rPr>
              <a:t>.mat (</a:t>
            </a:r>
            <a:r>
              <a:rPr lang="en-US" sz="1600" i="1" dirty="0">
                <a:solidFill>
                  <a:schemeClr val="tx2">
                    <a:lumMod val="40000"/>
                    <a:lumOff val="60000"/>
                  </a:schemeClr>
                </a:solidFill>
                <a:latin typeface="Calibri" pitchFamily="34" charset="0"/>
                <a:cs typeface="Calibri" pitchFamily="34" charset="0"/>
              </a:rPr>
              <a:t>Microsoft Access </a:t>
            </a:r>
            <a:r>
              <a:rPr lang="en-US" sz="1600" i="1" dirty="0" smtClean="0">
                <a:solidFill>
                  <a:schemeClr val="tx2">
                    <a:lumMod val="40000"/>
                    <a:lumOff val="60000"/>
                  </a:schemeClr>
                </a:solidFill>
                <a:latin typeface="Calibri" pitchFamily="34" charset="0"/>
                <a:cs typeface="Calibri" pitchFamily="34" charset="0"/>
              </a:rPr>
              <a:t>Table) </a:t>
            </a:r>
            <a:r>
              <a:rPr lang="en-US" sz="1600" dirty="0" smtClean="0">
                <a:latin typeface="Calibri" pitchFamily="34" charset="0"/>
                <a:cs typeface="Calibri" pitchFamily="34" charset="0"/>
              </a:rPr>
              <a:t>files.</a:t>
            </a:r>
          </a:p>
          <a:p>
            <a:endParaRPr lang="en-US" sz="1600" dirty="0">
              <a:latin typeface="Calibri" pitchFamily="34" charset="0"/>
              <a:cs typeface="Calibri" pitchFamily="34" charset="0"/>
            </a:endParaRPr>
          </a:p>
          <a:p>
            <a:r>
              <a:rPr lang="en-US" sz="1600" dirty="0" smtClean="0">
                <a:latin typeface="Calibri" pitchFamily="34" charset="0"/>
                <a:cs typeface="Calibri" pitchFamily="34" charset="0"/>
              </a:rPr>
              <a:t>We learnt how to apply </a:t>
            </a:r>
            <a:r>
              <a:rPr lang="en-US" sz="1600" i="1" dirty="0" smtClean="0">
                <a:solidFill>
                  <a:schemeClr val="tx2">
                    <a:lumMod val="40000"/>
                    <a:lumOff val="60000"/>
                  </a:schemeClr>
                </a:solidFill>
                <a:latin typeface="Calibri" pitchFamily="34" charset="0"/>
                <a:cs typeface="Calibri" pitchFamily="34" charset="0"/>
              </a:rPr>
              <a:t>Azimuthal Equidistant Projection(AEP)</a:t>
            </a:r>
          </a:p>
          <a:p>
            <a:pPr marL="45720" indent="0">
              <a:buNone/>
            </a:pPr>
            <a:r>
              <a:rPr lang="en-US" sz="1600" dirty="0">
                <a:latin typeface="Calibri" pitchFamily="34" charset="0"/>
                <a:cs typeface="Calibri" pitchFamily="34" charset="0"/>
              </a:rPr>
              <a:t> </a:t>
            </a:r>
            <a:r>
              <a:rPr lang="en-US" sz="1600" dirty="0" smtClean="0">
                <a:latin typeface="Calibri" pitchFamily="34" charset="0"/>
                <a:cs typeface="Calibri" pitchFamily="34" charset="0"/>
              </a:rPr>
              <a:t>   on our data to convert 3D points to 2D </a:t>
            </a:r>
            <a:r>
              <a:rPr lang="en-US" sz="1600" i="1" dirty="0" smtClean="0">
                <a:latin typeface="Calibri" pitchFamily="34" charset="0"/>
                <a:cs typeface="Calibri" pitchFamily="34" charset="0"/>
              </a:rPr>
              <a:t>(as can be seen in </a:t>
            </a:r>
          </a:p>
          <a:p>
            <a:pPr marL="45720" indent="0">
              <a:buNone/>
            </a:pPr>
            <a:r>
              <a:rPr lang="en-US" sz="1600" i="1" dirty="0">
                <a:latin typeface="Calibri" pitchFamily="34" charset="0"/>
                <a:cs typeface="Calibri" pitchFamily="34" charset="0"/>
              </a:rPr>
              <a:t> </a:t>
            </a:r>
            <a:r>
              <a:rPr lang="en-US" sz="1600" i="1" dirty="0" smtClean="0">
                <a:latin typeface="Calibri" pitchFamily="34" charset="0"/>
                <a:cs typeface="Calibri" pitchFamily="34" charset="0"/>
              </a:rPr>
              <a:t>   the </a:t>
            </a:r>
            <a:r>
              <a:rPr lang="en-US" sz="1600" i="1" dirty="0" smtClean="0">
                <a:solidFill>
                  <a:schemeClr val="tx2">
                    <a:lumMod val="40000"/>
                    <a:lumOff val="60000"/>
                  </a:schemeClr>
                </a:solidFill>
                <a:latin typeface="Calibri" pitchFamily="34" charset="0"/>
                <a:cs typeface="Calibri" pitchFamily="34" charset="0"/>
              </a:rPr>
              <a:t>UN logo</a:t>
            </a:r>
            <a:r>
              <a:rPr lang="en-US" sz="1600" i="1" dirty="0" smtClean="0">
                <a:latin typeface="Calibri" pitchFamily="34" charset="0"/>
                <a:cs typeface="Calibri" pitchFamily="34" charset="0"/>
              </a:rPr>
              <a:t>)</a:t>
            </a:r>
            <a:r>
              <a:rPr lang="en-US" sz="1600" dirty="0" smtClean="0">
                <a:latin typeface="Calibri" pitchFamily="34" charset="0"/>
                <a:cs typeface="Calibri" pitchFamily="34" charset="0"/>
              </a:rPr>
              <a:t>.</a:t>
            </a:r>
            <a:endParaRPr lang="en-US" sz="1600" dirty="0">
              <a:latin typeface="Calibri" pitchFamily="34" charset="0"/>
              <a:cs typeface="Calibri" pitchFamily="34" charset="0"/>
            </a:endParaRPr>
          </a:p>
          <a:p>
            <a:endParaRPr lang="en-US" sz="1600" dirty="0" smtClean="0">
              <a:latin typeface="Calibri" pitchFamily="34" charset="0"/>
              <a:cs typeface="Calibri" pitchFamily="34" charset="0"/>
            </a:endParaRPr>
          </a:p>
          <a:p>
            <a:r>
              <a:rPr lang="en-US" sz="1600" dirty="0" smtClean="0">
                <a:latin typeface="Calibri" pitchFamily="34" charset="0"/>
                <a:cs typeface="Calibri" pitchFamily="34" charset="0"/>
              </a:rPr>
              <a:t>We learnt how to use </a:t>
            </a:r>
            <a:r>
              <a:rPr lang="en-US" sz="1600" i="1" dirty="0">
                <a:solidFill>
                  <a:schemeClr val="tx2">
                    <a:lumMod val="40000"/>
                    <a:lumOff val="60000"/>
                  </a:schemeClr>
                </a:solidFill>
                <a:latin typeface="Calibri" pitchFamily="34" charset="0"/>
                <a:cs typeface="Calibri" pitchFamily="34" charset="0"/>
              </a:rPr>
              <a:t>G</a:t>
            </a:r>
            <a:r>
              <a:rPr lang="en-US" sz="1600" i="1" dirty="0" smtClean="0">
                <a:solidFill>
                  <a:schemeClr val="tx2">
                    <a:lumMod val="40000"/>
                    <a:lumOff val="60000"/>
                  </a:schemeClr>
                </a:solidFill>
                <a:latin typeface="Calibri" pitchFamily="34" charset="0"/>
                <a:cs typeface="Calibri" pitchFamily="34" charset="0"/>
              </a:rPr>
              <a:t>oogle </a:t>
            </a:r>
            <a:r>
              <a:rPr lang="en-US" sz="1600" i="1" dirty="0" err="1">
                <a:solidFill>
                  <a:schemeClr val="tx2">
                    <a:lumMod val="40000"/>
                    <a:lumOff val="60000"/>
                  </a:schemeClr>
                </a:solidFill>
                <a:latin typeface="Calibri" pitchFamily="34" charset="0"/>
                <a:cs typeface="Calibri" pitchFamily="34" charset="0"/>
              </a:rPr>
              <a:t>C</a:t>
            </a:r>
            <a:r>
              <a:rPr lang="en-US" sz="1600" i="1" dirty="0" err="1" smtClean="0">
                <a:solidFill>
                  <a:schemeClr val="tx2">
                    <a:lumMod val="40000"/>
                    <a:lumOff val="60000"/>
                  </a:schemeClr>
                </a:solidFill>
                <a:latin typeface="Calibri" pitchFamily="34" charset="0"/>
                <a:cs typeface="Calibri" pitchFamily="34" charset="0"/>
              </a:rPr>
              <a:t>olab</a:t>
            </a:r>
            <a:r>
              <a:rPr lang="en-US" sz="1600" i="1" dirty="0" smtClean="0">
                <a:solidFill>
                  <a:schemeClr val="tx2">
                    <a:lumMod val="40000"/>
                    <a:lumOff val="60000"/>
                  </a:schemeClr>
                </a:solidFill>
                <a:latin typeface="Calibri" pitchFamily="34" charset="0"/>
                <a:cs typeface="Calibri" pitchFamily="34" charset="0"/>
              </a:rPr>
              <a:t> </a:t>
            </a:r>
            <a:r>
              <a:rPr lang="en-US" sz="1600" dirty="0" smtClean="0">
                <a:latin typeface="Calibri" pitchFamily="34" charset="0"/>
                <a:cs typeface="Calibri" pitchFamily="34" charset="0"/>
              </a:rPr>
              <a:t>and </a:t>
            </a:r>
            <a:r>
              <a:rPr lang="en-US" sz="1600" i="1" dirty="0" err="1">
                <a:solidFill>
                  <a:schemeClr val="tx2">
                    <a:lumMod val="40000"/>
                    <a:lumOff val="60000"/>
                  </a:schemeClr>
                </a:solidFill>
                <a:latin typeface="Calibri" pitchFamily="34" charset="0"/>
                <a:cs typeface="Calibri" pitchFamily="34" charset="0"/>
              </a:rPr>
              <a:t>G</a:t>
            </a:r>
            <a:r>
              <a:rPr lang="en-US" sz="1600" i="1" dirty="0" err="1" smtClean="0">
                <a:solidFill>
                  <a:schemeClr val="tx2">
                    <a:lumMod val="40000"/>
                    <a:lumOff val="60000"/>
                  </a:schemeClr>
                </a:solidFill>
                <a:latin typeface="Calibri" pitchFamily="34" charset="0"/>
                <a:cs typeface="Calibri" pitchFamily="34" charset="0"/>
              </a:rPr>
              <a:t>ithub</a:t>
            </a:r>
            <a:r>
              <a:rPr lang="en-US" sz="1600" dirty="0" smtClean="0">
                <a:latin typeface="Calibri" pitchFamily="34" charset="0"/>
                <a:cs typeface="Calibri" pitchFamily="34" charset="0"/>
              </a:rPr>
              <a:t> for different purposes</a:t>
            </a:r>
            <a:r>
              <a:rPr lang="en-US" sz="1600" dirty="0" smtClean="0">
                <a:solidFill>
                  <a:schemeClr val="tx2">
                    <a:lumMod val="40000"/>
                    <a:lumOff val="60000"/>
                  </a:schemeClr>
                </a:solidFill>
                <a:latin typeface="Calibri" pitchFamily="34" charset="0"/>
                <a:cs typeface="Calibri" pitchFamily="34" charset="0"/>
              </a:rPr>
              <a:t>.</a:t>
            </a:r>
            <a:endParaRPr lang="en-US" sz="1600" dirty="0">
              <a:solidFill>
                <a:schemeClr val="tx2">
                  <a:lumMod val="40000"/>
                  <a:lumOff val="60000"/>
                </a:schemeClr>
              </a:solidFill>
              <a:latin typeface="Calibri" pitchFamily="34" charset="0"/>
              <a:cs typeface="Calibri" pitchFamily="34" charset="0"/>
            </a:endParaRPr>
          </a:p>
        </p:txBody>
      </p:sp>
      <p:pic>
        <p:nvPicPr>
          <p:cNvPr id="717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600" y="5181600"/>
            <a:ext cx="2581275" cy="1452397"/>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5214377"/>
            <a:ext cx="2535034" cy="141961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50152" y="3334512"/>
            <a:ext cx="1426959" cy="140667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76913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82052"/>
            <a:ext cx="7315200" cy="5013961"/>
          </a:xfrm>
        </p:spPr>
        <p:txBody>
          <a:bodyPr/>
          <a:lstStyle/>
          <a:p>
            <a:pPr marL="45720" indent="0">
              <a:buNone/>
            </a:pPr>
            <a:r>
              <a:rPr lang="en-US" sz="1800" dirty="0" smtClean="0"/>
              <a:t>Our team comprises of :</a:t>
            </a:r>
          </a:p>
          <a:p>
            <a:pPr marL="45720" indent="0">
              <a:buNone/>
            </a:pPr>
            <a:endParaRPr lang="en-US" sz="1800" dirty="0"/>
          </a:p>
          <a:p>
            <a:r>
              <a:rPr lang="en-US" sz="1800" b="1" dirty="0" smtClean="0">
                <a:solidFill>
                  <a:schemeClr val="tx2">
                    <a:lumMod val="40000"/>
                    <a:lumOff val="60000"/>
                  </a:schemeClr>
                </a:solidFill>
                <a:latin typeface="Calibri" pitchFamily="34" charset="0"/>
                <a:cs typeface="Calibri" pitchFamily="34" charset="0"/>
              </a:rPr>
              <a:t>SATYAM ANAND			2017A8PS0619P</a:t>
            </a:r>
          </a:p>
          <a:p>
            <a:r>
              <a:rPr lang="en-US" sz="1800" b="1" dirty="0" smtClean="0">
                <a:solidFill>
                  <a:schemeClr val="tx2">
                    <a:lumMod val="40000"/>
                    <a:lumOff val="60000"/>
                  </a:schemeClr>
                </a:solidFill>
                <a:latin typeface="Calibri" pitchFamily="34" charset="0"/>
                <a:cs typeface="Calibri" pitchFamily="34" charset="0"/>
              </a:rPr>
              <a:t>TANUJ KHANDELWAL		2017B1A30982P</a:t>
            </a:r>
          </a:p>
          <a:p>
            <a:r>
              <a:rPr lang="en-US" sz="1800" b="1" dirty="0" smtClean="0">
                <a:solidFill>
                  <a:schemeClr val="tx2">
                    <a:lumMod val="40000"/>
                    <a:lumOff val="60000"/>
                  </a:schemeClr>
                </a:solidFill>
                <a:latin typeface="Calibri" pitchFamily="34" charset="0"/>
                <a:cs typeface="Calibri" pitchFamily="34" charset="0"/>
              </a:rPr>
              <a:t>DEBABRATA CHAUDHURY		2017A3PS0211P</a:t>
            </a:r>
          </a:p>
          <a:p>
            <a:endParaRPr lang="en-US" sz="1800" dirty="0" smtClean="0"/>
          </a:p>
          <a:p>
            <a:endParaRPr lang="en-US" sz="1800" dirty="0"/>
          </a:p>
          <a:p>
            <a:pPr marL="45720" indent="0">
              <a:buNone/>
            </a:pPr>
            <a:r>
              <a:rPr lang="en-US" sz="1700" dirty="0" smtClean="0"/>
              <a:t>Our TA cum mentor was </a:t>
            </a:r>
            <a:r>
              <a:rPr lang="en-US" sz="1800" b="1" dirty="0" err="1" smtClean="0">
                <a:solidFill>
                  <a:srgbClr val="FFC000"/>
                </a:solidFill>
              </a:rPr>
              <a:t>Rishav</a:t>
            </a:r>
            <a:r>
              <a:rPr lang="en-US" sz="1800" b="1" dirty="0" smtClean="0">
                <a:solidFill>
                  <a:srgbClr val="FFC000"/>
                </a:solidFill>
              </a:rPr>
              <a:t> </a:t>
            </a:r>
            <a:r>
              <a:rPr lang="en-US" sz="1800" b="1" dirty="0" err="1" smtClean="0">
                <a:solidFill>
                  <a:srgbClr val="FFC000"/>
                </a:solidFill>
              </a:rPr>
              <a:t>Sinha</a:t>
            </a:r>
            <a:r>
              <a:rPr lang="en-US" sz="1800" b="1" dirty="0" smtClean="0"/>
              <a:t>.</a:t>
            </a:r>
          </a:p>
          <a:p>
            <a:pPr marL="45720" indent="0">
              <a:buNone/>
            </a:pPr>
            <a:endParaRPr lang="en-US" sz="1800" b="1" dirty="0" smtClean="0"/>
          </a:p>
          <a:p>
            <a:pPr marL="45720" indent="0">
              <a:buNone/>
            </a:pPr>
            <a:r>
              <a:rPr lang="en-US" sz="1700" dirty="0" smtClean="0"/>
              <a:t>And thanks to our professor </a:t>
            </a:r>
            <a:r>
              <a:rPr lang="en-US" sz="1800" b="1" dirty="0" smtClean="0">
                <a:solidFill>
                  <a:srgbClr val="FF0000"/>
                </a:solidFill>
              </a:rPr>
              <a:t>Dr. </a:t>
            </a:r>
            <a:r>
              <a:rPr lang="en-US" sz="1800" b="1" dirty="0" err="1" smtClean="0">
                <a:solidFill>
                  <a:srgbClr val="FF0000"/>
                </a:solidFill>
              </a:rPr>
              <a:t>Surekha</a:t>
            </a:r>
            <a:r>
              <a:rPr lang="en-US" sz="1800" b="1" dirty="0" smtClean="0">
                <a:solidFill>
                  <a:srgbClr val="FF0000"/>
                </a:solidFill>
              </a:rPr>
              <a:t> </a:t>
            </a:r>
            <a:r>
              <a:rPr lang="en-US" sz="1800" b="1" dirty="0" err="1" smtClean="0">
                <a:solidFill>
                  <a:srgbClr val="FF0000"/>
                </a:solidFill>
              </a:rPr>
              <a:t>Bhanot</a:t>
            </a:r>
            <a:endParaRPr lang="en-US" sz="1800" b="1" dirty="0" smtClean="0">
              <a:solidFill>
                <a:srgbClr val="FF0000"/>
              </a:solidFill>
            </a:endParaRPr>
          </a:p>
          <a:p>
            <a:pPr marL="45720" indent="0">
              <a:buNone/>
            </a:pP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0552" y="3048000"/>
            <a:ext cx="2784698" cy="2462213"/>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68691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3000" y="1066800"/>
            <a:ext cx="6743700" cy="47244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90958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7315200" cy="685800"/>
          </a:xfrm>
        </p:spPr>
        <p:txBody>
          <a:bodyPr>
            <a:normAutofit/>
          </a:bodyPr>
          <a:lstStyle/>
          <a:p>
            <a:pPr algn="ctr"/>
            <a:r>
              <a:rPr lang="en-US" sz="3200" b="1" dirty="0">
                <a:latin typeface="Arial Black" pitchFamily="34" charset="0"/>
              </a:rPr>
              <a:t>OUR GOAL</a:t>
            </a:r>
            <a:endParaRPr lang="en-US" sz="3200" dirty="0"/>
          </a:p>
        </p:txBody>
      </p:sp>
      <p:sp>
        <p:nvSpPr>
          <p:cNvPr id="3" name="Content Placeholder 2"/>
          <p:cNvSpPr>
            <a:spLocks noGrp="1"/>
          </p:cNvSpPr>
          <p:nvPr>
            <p:ph idx="1"/>
          </p:nvPr>
        </p:nvSpPr>
        <p:spPr>
          <a:xfrm>
            <a:off x="914400" y="1752599"/>
            <a:ext cx="7315200" cy="4556761"/>
          </a:xfrm>
        </p:spPr>
        <p:txBody>
          <a:bodyPr>
            <a:normAutofit/>
          </a:bodyPr>
          <a:lstStyle/>
          <a:p>
            <a:r>
              <a:rPr lang="en-US" sz="1800" dirty="0">
                <a:latin typeface="Calibri" pitchFamily="34" charset="0"/>
                <a:cs typeface="Calibri" pitchFamily="34" charset="0"/>
              </a:rPr>
              <a:t>Despite numerous successful applications of </a:t>
            </a:r>
            <a:endParaRPr lang="en-US" sz="1800" dirty="0" smtClean="0">
              <a:latin typeface="Calibri" pitchFamily="34" charset="0"/>
              <a:cs typeface="Calibri" pitchFamily="34" charset="0"/>
            </a:endParaRPr>
          </a:p>
          <a:p>
            <a:pPr marL="45720" indent="0">
              <a:buNone/>
            </a:pPr>
            <a:r>
              <a:rPr lang="en-US" sz="1800" dirty="0" smtClean="0">
                <a:latin typeface="Calibri" pitchFamily="34" charset="0"/>
                <a:cs typeface="Calibri" pitchFamily="34" charset="0"/>
              </a:rPr>
              <a:t>    deep </a:t>
            </a:r>
            <a:r>
              <a:rPr lang="en-US" sz="1800" dirty="0">
                <a:latin typeface="Calibri" pitchFamily="34" charset="0"/>
                <a:cs typeface="Calibri" pitchFamily="34" charset="0"/>
              </a:rPr>
              <a:t>neural networks to large-scale image, </a:t>
            </a:r>
            <a:r>
              <a:rPr lang="en-US" sz="1800" dirty="0" smtClean="0">
                <a:latin typeface="Calibri" pitchFamily="34" charset="0"/>
                <a:cs typeface="Calibri" pitchFamily="34" charset="0"/>
              </a:rPr>
              <a:t>video</a:t>
            </a:r>
          </a:p>
          <a:p>
            <a:pPr marL="45720" indent="0">
              <a:buNone/>
            </a:pPr>
            <a:r>
              <a:rPr lang="en-US" sz="1800" dirty="0" smtClean="0">
                <a:latin typeface="Calibri" pitchFamily="34" charset="0"/>
                <a:cs typeface="Calibri" pitchFamily="34" charset="0"/>
              </a:rPr>
              <a:t>    </a:t>
            </a:r>
            <a:r>
              <a:rPr lang="en-US" sz="1800" dirty="0">
                <a:latin typeface="Calibri" pitchFamily="34" charset="0"/>
                <a:cs typeface="Calibri" pitchFamily="34" charset="0"/>
              </a:rPr>
              <a:t>and text data, they remain relatively </a:t>
            </a:r>
            <a:r>
              <a:rPr lang="en-US" sz="1800" dirty="0" smtClean="0">
                <a:latin typeface="Calibri" pitchFamily="34" charset="0"/>
                <a:cs typeface="Calibri" pitchFamily="34" charset="0"/>
              </a:rPr>
              <a:t>unexplored</a:t>
            </a:r>
          </a:p>
          <a:p>
            <a:pPr marL="45720" indent="0">
              <a:buNone/>
            </a:pPr>
            <a:r>
              <a:rPr lang="en-US" sz="1800" dirty="0" smtClean="0">
                <a:latin typeface="Calibri" pitchFamily="34" charset="0"/>
                <a:cs typeface="Calibri" pitchFamily="34" charset="0"/>
              </a:rPr>
              <a:t>    in </a:t>
            </a:r>
            <a:r>
              <a:rPr lang="en-US" sz="1800" dirty="0">
                <a:latin typeface="Calibri" pitchFamily="34" charset="0"/>
                <a:cs typeface="Calibri" pitchFamily="34" charset="0"/>
              </a:rPr>
              <a:t>neuroimaging domain. </a:t>
            </a:r>
            <a:endParaRPr lang="en-US" sz="1800" dirty="0" smtClean="0">
              <a:latin typeface="Calibri" pitchFamily="34" charset="0"/>
              <a:cs typeface="Calibri" pitchFamily="34" charset="0"/>
            </a:endParaRPr>
          </a:p>
          <a:p>
            <a:endParaRPr lang="en-US" sz="1800" dirty="0" smtClean="0">
              <a:latin typeface="Calibri" pitchFamily="34" charset="0"/>
              <a:cs typeface="Calibri" pitchFamily="34" charset="0"/>
            </a:endParaRPr>
          </a:p>
          <a:p>
            <a:r>
              <a:rPr lang="en-US" sz="1800" dirty="0">
                <a:latin typeface="Calibri" pitchFamily="34" charset="0"/>
                <a:cs typeface="Calibri" pitchFamily="34" charset="0"/>
              </a:rPr>
              <a:t>A key challenge in correctly recognizing mental states from observed brain activity is constructing a model that is robust to translation and deformation of signal in space, frequency, and time, due to inter- and intra-subject differences, as well as signal acquisition protocols. </a:t>
            </a:r>
            <a:endParaRPr lang="en-US" sz="1800" dirty="0" smtClean="0">
              <a:latin typeface="Calibri" pitchFamily="34" charset="0"/>
              <a:cs typeface="Calibri" pitchFamily="34" charset="0"/>
            </a:endParaRPr>
          </a:p>
          <a:p>
            <a:endParaRPr lang="en-US" sz="1800" dirty="0" smtClean="0">
              <a:latin typeface="Calibri" pitchFamily="34" charset="0"/>
              <a:cs typeface="Calibri" pitchFamily="34" charset="0"/>
            </a:endParaRPr>
          </a:p>
          <a:p>
            <a:r>
              <a:rPr lang="en-US" sz="1800" dirty="0">
                <a:latin typeface="Calibri" pitchFamily="34" charset="0"/>
                <a:cs typeface="Calibri" pitchFamily="34" charset="0"/>
              </a:rPr>
              <a:t>We propose a novel approach to learning representations from EEG data that relies on deep learning and appears to be more robust to inter- and intra-subject differences, as well as to </a:t>
            </a:r>
            <a:r>
              <a:rPr lang="en-US" sz="1800" dirty="0" smtClean="0">
                <a:latin typeface="Calibri" pitchFamily="34" charset="0"/>
                <a:cs typeface="Calibri" pitchFamily="34" charset="0"/>
              </a:rPr>
              <a:t>measurement related noise.</a:t>
            </a:r>
          </a:p>
          <a:p>
            <a:endParaRPr lang="en-US" sz="1800" dirty="0">
              <a:latin typeface="Calibri" pitchFamily="34" charset="0"/>
              <a:cs typeface="Calibri" pitchFamily="34" charset="0"/>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685800"/>
            <a:ext cx="1755775" cy="2566987"/>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76261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533400"/>
            <a:ext cx="6949385" cy="48006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762000" y="5486400"/>
            <a:ext cx="7924800" cy="830997"/>
          </a:xfrm>
          <a:prstGeom prst="rect">
            <a:avLst/>
          </a:prstGeom>
        </p:spPr>
        <p:txBody>
          <a:bodyPr wrap="square">
            <a:spAutoFit/>
          </a:bodyPr>
          <a:lstStyle/>
          <a:p>
            <a:r>
              <a:rPr lang="en-US" sz="1600" dirty="0"/>
              <a:t>EEG data can be thought of as a </a:t>
            </a:r>
            <a:r>
              <a:rPr lang="en-US" sz="1600" i="1" dirty="0">
                <a:solidFill>
                  <a:schemeClr val="tx2">
                    <a:lumMod val="40000"/>
                    <a:lumOff val="60000"/>
                  </a:schemeClr>
                </a:solidFill>
              </a:rPr>
              <a:t>multi-channel ”speech” signal </a:t>
            </a:r>
            <a:r>
              <a:rPr lang="en-US" sz="1600" dirty="0"/>
              <a:t>obtained from several ”microphones” (associated with EEG electrodes) that record signals from </a:t>
            </a:r>
            <a:r>
              <a:rPr lang="en-US" sz="1600" i="1" dirty="0">
                <a:solidFill>
                  <a:schemeClr val="tx2">
                    <a:lumMod val="40000"/>
                    <a:lumOff val="60000"/>
                  </a:schemeClr>
                </a:solidFill>
              </a:rPr>
              <a:t>multiple ”speakers” (that correspond to activity in cortical regions).</a:t>
            </a:r>
          </a:p>
        </p:txBody>
      </p:sp>
    </p:spTree>
    <p:extLst>
      <p:ext uri="{BB962C8B-B14F-4D97-AF65-F5344CB8AC3E}">
        <p14:creationId xmlns:p14="http://schemas.microsoft.com/office/powerpoint/2010/main" val="13247335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9929" y="228600"/>
            <a:ext cx="7315200" cy="717612"/>
          </a:xfrm>
        </p:spPr>
        <p:txBody>
          <a:bodyPr>
            <a:normAutofit/>
          </a:bodyPr>
          <a:lstStyle/>
          <a:p>
            <a:pPr algn="ctr"/>
            <a:r>
              <a:rPr lang="en-US" sz="3200" dirty="0" smtClean="0">
                <a:latin typeface="Arial Black" pitchFamily="34" charset="0"/>
              </a:rPr>
              <a:t>OUR APPROACH</a:t>
            </a:r>
            <a:endParaRPr lang="en-US" sz="3200" dirty="0">
              <a:latin typeface="Arial Black" pitchFamily="34" charset="0"/>
            </a:endParaRPr>
          </a:p>
        </p:txBody>
      </p:sp>
      <p:sp>
        <p:nvSpPr>
          <p:cNvPr id="3" name="Content Placeholder 2"/>
          <p:cNvSpPr>
            <a:spLocks noGrp="1"/>
          </p:cNvSpPr>
          <p:nvPr>
            <p:ph idx="1"/>
          </p:nvPr>
        </p:nvSpPr>
        <p:spPr>
          <a:xfrm>
            <a:off x="914400" y="1066800"/>
            <a:ext cx="7315200" cy="5562600"/>
          </a:xfrm>
        </p:spPr>
        <p:txBody>
          <a:bodyPr>
            <a:normAutofit fontScale="92500" lnSpcReduction="10000"/>
          </a:bodyPr>
          <a:lstStyle/>
          <a:p>
            <a:r>
              <a:rPr lang="en-US" sz="1800" dirty="0">
                <a:latin typeface="Calibri" pitchFamily="34" charset="0"/>
                <a:cs typeface="Calibri" pitchFamily="34" charset="0"/>
              </a:rPr>
              <a:t>Our approach is fundamentally different from the previous attempts to learn </a:t>
            </a:r>
            <a:r>
              <a:rPr lang="en-US" sz="1800" dirty="0" smtClean="0">
                <a:latin typeface="Calibri" pitchFamily="34" charset="0"/>
                <a:cs typeface="Calibri" pitchFamily="34" charset="0"/>
              </a:rPr>
              <a:t>high level </a:t>
            </a:r>
            <a:r>
              <a:rPr lang="en-US" sz="1800" dirty="0">
                <a:latin typeface="Calibri" pitchFamily="34" charset="0"/>
                <a:cs typeface="Calibri" pitchFamily="34" charset="0"/>
              </a:rPr>
              <a:t>representations from EEG using deep neural networks</a:t>
            </a:r>
            <a:r>
              <a:rPr lang="en-US" sz="1800" dirty="0" smtClean="0">
                <a:latin typeface="Calibri" pitchFamily="34" charset="0"/>
                <a:cs typeface="Calibri" pitchFamily="34" charset="0"/>
              </a:rPr>
              <a:t>.</a:t>
            </a:r>
          </a:p>
          <a:p>
            <a:pPr marL="45720" indent="0">
              <a:buNone/>
            </a:pPr>
            <a:endParaRPr lang="en-US" sz="1800" dirty="0" smtClean="0">
              <a:latin typeface="Calibri" pitchFamily="34" charset="0"/>
              <a:cs typeface="Calibri" pitchFamily="34" charset="0"/>
            </a:endParaRPr>
          </a:p>
          <a:p>
            <a:r>
              <a:rPr lang="en-US" sz="1800" dirty="0">
                <a:latin typeface="Calibri" pitchFamily="34" charset="0"/>
                <a:cs typeface="Calibri" pitchFamily="34" charset="0"/>
              </a:rPr>
              <a:t>In other words, we obtain a sequence of topology-preserving multi-spectral images, as opposed to standard EEG analysis techniques that ignore such spatial information. </a:t>
            </a:r>
            <a:endParaRPr lang="en-US" sz="1800" dirty="0" smtClean="0">
              <a:latin typeface="Calibri" pitchFamily="34" charset="0"/>
              <a:cs typeface="Calibri" pitchFamily="34" charset="0"/>
            </a:endParaRPr>
          </a:p>
          <a:p>
            <a:endParaRPr lang="en-US" sz="1800" dirty="0" smtClean="0">
              <a:latin typeface="Calibri" pitchFamily="34" charset="0"/>
              <a:cs typeface="Calibri" pitchFamily="34" charset="0"/>
            </a:endParaRPr>
          </a:p>
          <a:p>
            <a:endParaRPr lang="en-US" sz="1800" dirty="0" smtClean="0">
              <a:latin typeface="Calibri" pitchFamily="34" charset="0"/>
              <a:cs typeface="Calibri" pitchFamily="34" charset="0"/>
            </a:endParaRPr>
          </a:p>
          <a:p>
            <a:endParaRPr lang="en-US" sz="1800" dirty="0" smtClean="0">
              <a:latin typeface="Calibri" pitchFamily="34" charset="0"/>
              <a:cs typeface="Calibri" pitchFamily="34" charset="0"/>
            </a:endParaRPr>
          </a:p>
          <a:p>
            <a:endParaRPr lang="en-US" sz="1800" dirty="0">
              <a:latin typeface="Calibri" pitchFamily="34" charset="0"/>
              <a:cs typeface="Calibri" pitchFamily="34" charset="0"/>
            </a:endParaRPr>
          </a:p>
          <a:p>
            <a:endParaRPr lang="en-US" sz="1800" dirty="0" smtClean="0">
              <a:latin typeface="Calibri" pitchFamily="34" charset="0"/>
              <a:cs typeface="Calibri" pitchFamily="34" charset="0"/>
            </a:endParaRPr>
          </a:p>
          <a:p>
            <a:endParaRPr lang="en-US" sz="1800" dirty="0" smtClean="0">
              <a:latin typeface="Calibri" pitchFamily="34" charset="0"/>
              <a:cs typeface="Calibri" pitchFamily="34" charset="0"/>
            </a:endParaRPr>
          </a:p>
          <a:p>
            <a:endParaRPr lang="en-US" sz="1800" dirty="0">
              <a:latin typeface="Calibri" pitchFamily="34" charset="0"/>
              <a:cs typeface="Calibri" pitchFamily="34" charset="0"/>
            </a:endParaRPr>
          </a:p>
          <a:p>
            <a:endParaRPr lang="en-US" sz="1800" dirty="0" smtClean="0">
              <a:latin typeface="Calibri" pitchFamily="34" charset="0"/>
              <a:cs typeface="Calibri" pitchFamily="34" charset="0"/>
            </a:endParaRPr>
          </a:p>
          <a:p>
            <a:pPr marL="45720" indent="0" algn="ctr">
              <a:buNone/>
            </a:pPr>
            <a:r>
              <a:rPr lang="en-US" sz="1800" b="1" dirty="0" smtClean="0">
                <a:solidFill>
                  <a:srgbClr val="92D050"/>
                </a:solidFill>
                <a:latin typeface="Ink Free" pitchFamily="66" charset="0"/>
              </a:rPr>
              <a:t>Click </a:t>
            </a:r>
            <a:r>
              <a:rPr lang="en-US" sz="1800" b="1" dirty="0">
                <a:solidFill>
                  <a:srgbClr val="92D050"/>
                </a:solidFill>
                <a:latin typeface="Ink Free" pitchFamily="66" charset="0"/>
              </a:rPr>
              <a:t>on Play button to play the video</a:t>
            </a:r>
          </a:p>
          <a:p>
            <a:pPr marL="45720" indent="0">
              <a:buNone/>
            </a:pPr>
            <a:endParaRPr lang="en-US" sz="1800" dirty="0" smtClean="0">
              <a:latin typeface="Calibri" pitchFamily="34" charset="0"/>
              <a:cs typeface="Calibri" pitchFamily="34" charset="0"/>
            </a:endParaRPr>
          </a:p>
          <a:p>
            <a:r>
              <a:rPr lang="en-US" sz="1800" dirty="0" smtClean="0">
                <a:latin typeface="Calibri" pitchFamily="34" charset="0"/>
                <a:cs typeface="Calibri" pitchFamily="34" charset="0"/>
              </a:rPr>
              <a:t>Once such EEG ”movie” is obtained, we train deep recurrent-convolutional neural network architectures, inspired by state-of-the-art video classification (Ng et al., 2015), to learn robust representations from the sequence of images, or frames.</a:t>
            </a:r>
            <a:endParaRPr lang="en-US" sz="1800" dirty="0">
              <a:latin typeface="Calibri" pitchFamily="34" charset="0"/>
              <a:cs typeface="Calibri" pitchFamily="34" charset="0"/>
            </a:endParaRPr>
          </a:p>
        </p:txBody>
      </p:sp>
      <p:pic>
        <p:nvPicPr>
          <p:cNvPr id="6" name="eeg.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38399" y="2743200"/>
            <a:ext cx="4358259" cy="2198687"/>
          </a:xfrm>
          <a:prstGeom prst="rect">
            <a:avLst/>
          </a:prstGeom>
          <a:ln>
            <a:noFill/>
          </a:ln>
          <a:effectLst>
            <a:softEdge rad="112500"/>
          </a:effectLst>
        </p:spPr>
      </p:pic>
    </p:spTree>
    <p:extLst>
      <p:ext uri="{BB962C8B-B14F-4D97-AF65-F5344CB8AC3E}">
        <p14:creationId xmlns:p14="http://schemas.microsoft.com/office/powerpoint/2010/main" val="10926943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04800"/>
            <a:ext cx="7315200" cy="565212"/>
          </a:xfrm>
        </p:spPr>
        <p:txBody>
          <a:bodyPr>
            <a:normAutofit/>
          </a:bodyPr>
          <a:lstStyle/>
          <a:p>
            <a:pPr algn="ctr"/>
            <a:r>
              <a:rPr lang="en-US" sz="2800" dirty="0" smtClean="0">
                <a:latin typeface="Arial Black" pitchFamily="34" charset="0"/>
              </a:rPr>
              <a:t>HOW DATA IS COLLECTED</a:t>
            </a:r>
            <a:endParaRPr lang="en-US" sz="2800" dirty="0">
              <a:latin typeface="Arial Black" pitchFamily="34" charset="0"/>
            </a:endParaRPr>
          </a:p>
        </p:txBody>
      </p:sp>
      <p:sp>
        <p:nvSpPr>
          <p:cNvPr id="3" name="Content Placeholder 2"/>
          <p:cNvSpPr>
            <a:spLocks noGrp="1"/>
          </p:cNvSpPr>
          <p:nvPr>
            <p:ph idx="1"/>
          </p:nvPr>
        </p:nvSpPr>
        <p:spPr>
          <a:xfrm>
            <a:off x="914400" y="1066800"/>
            <a:ext cx="7315200" cy="5090161"/>
          </a:xfrm>
        </p:spPr>
        <p:txBody>
          <a:bodyPr>
            <a:noAutofit/>
          </a:bodyPr>
          <a:lstStyle/>
          <a:p>
            <a:r>
              <a:rPr lang="en-US" sz="1400" dirty="0" smtClean="0">
                <a:latin typeface="Calibri" pitchFamily="34" charset="0"/>
                <a:cs typeface="Calibri" pitchFamily="34" charset="0"/>
              </a:rPr>
              <a:t>EEG </a:t>
            </a:r>
            <a:r>
              <a:rPr lang="en-US" sz="1400" dirty="0">
                <a:latin typeface="Calibri" pitchFamily="34" charset="0"/>
                <a:cs typeface="Calibri" pitchFamily="34" charset="0"/>
              </a:rPr>
              <a:t>was recorded as fifteen participants (eight female) performed a standard working memory </a:t>
            </a:r>
            <a:r>
              <a:rPr lang="en-US" sz="1400" dirty="0" smtClean="0">
                <a:latin typeface="Calibri" pitchFamily="34" charset="0"/>
                <a:cs typeface="Calibri" pitchFamily="34" charset="0"/>
              </a:rPr>
              <a:t>experiment from </a:t>
            </a:r>
            <a:r>
              <a:rPr lang="en-US" sz="1400" dirty="0">
                <a:latin typeface="Calibri" pitchFamily="34" charset="0"/>
                <a:cs typeface="Calibri" pitchFamily="34" charset="0"/>
              </a:rPr>
              <a:t>64 electrodes placed over the scalp at standard 10-10 locations (</a:t>
            </a:r>
            <a:r>
              <a:rPr lang="en-US" sz="1400" dirty="0" smtClean="0">
                <a:latin typeface="Calibri" pitchFamily="34" charset="0"/>
                <a:cs typeface="Calibri" pitchFamily="34" charset="0"/>
              </a:rPr>
              <a:t>500 Hz). Data </a:t>
            </a:r>
            <a:r>
              <a:rPr lang="en-US" sz="1400" dirty="0">
                <a:latin typeface="Calibri" pitchFamily="34" charset="0"/>
                <a:cs typeface="Calibri" pitchFamily="34" charset="0"/>
              </a:rPr>
              <a:t>for two of the subjects was excluded from the dataset because of excessive noise and artifacts in </a:t>
            </a:r>
            <a:r>
              <a:rPr lang="en-US" sz="1400" dirty="0" smtClean="0">
                <a:latin typeface="Calibri" pitchFamily="34" charset="0"/>
                <a:cs typeface="Calibri" pitchFamily="34" charset="0"/>
              </a:rPr>
              <a:t>their recorded data.</a:t>
            </a:r>
          </a:p>
          <a:p>
            <a:endParaRPr lang="en-US" sz="1400" dirty="0" smtClean="0">
              <a:latin typeface="Calibri" pitchFamily="34" charset="0"/>
              <a:cs typeface="Calibri" pitchFamily="34" charset="0"/>
            </a:endParaRPr>
          </a:p>
          <a:p>
            <a:endParaRPr lang="en-US" sz="1400" dirty="0">
              <a:latin typeface="Calibri" pitchFamily="34" charset="0"/>
              <a:cs typeface="Calibri" pitchFamily="34" charset="0"/>
            </a:endParaRPr>
          </a:p>
          <a:p>
            <a:endParaRPr lang="en-US" sz="1400" dirty="0" smtClean="0">
              <a:latin typeface="Calibri" pitchFamily="34" charset="0"/>
              <a:cs typeface="Calibri" pitchFamily="34" charset="0"/>
            </a:endParaRPr>
          </a:p>
          <a:p>
            <a:endParaRPr lang="en-US" sz="1400" dirty="0">
              <a:latin typeface="Calibri" pitchFamily="34" charset="0"/>
              <a:cs typeface="Calibri" pitchFamily="34" charset="0"/>
            </a:endParaRPr>
          </a:p>
          <a:p>
            <a:endParaRPr lang="en-US" sz="1400" dirty="0" smtClean="0">
              <a:latin typeface="Calibri" pitchFamily="34" charset="0"/>
              <a:cs typeface="Calibri" pitchFamily="34" charset="0"/>
            </a:endParaRPr>
          </a:p>
          <a:p>
            <a:endParaRPr lang="en-US" sz="1400" dirty="0">
              <a:latin typeface="Calibri" pitchFamily="34" charset="0"/>
              <a:cs typeface="Calibri" pitchFamily="34" charset="0"/>
            </a:endParaRPr>
          </a:p>
          <a:p>
            <a:endParaRPr lang="en-US" sz="1400" dirty="0" smtClean="0">
              <a:latin typeface="Calibri" pitchFamily="34" charset="0"/>
              <a:cs typeface="Calibri" pitchFamily="34" charset="0"/>
            </a:endParaRPr>
          </a:p>
          <a:p>
            <a:pPr marL="45720" indent="0">
              <a:buNone/>
            </a:pPr>
            <a:endParaRPr lang="en-US" sz="1400" dirty="0" smtClean="0">
              <a:latin typeface="Calibri" pitchFamily="34" charset="0"/>
              <a:cs typeface="Calibri" pitchFamily="34" charset="0"/>
            </a:endParaRPr>
          </a:p>
          <a:p>
            <a:pPr marL="45720" indent="0">
              <a:buNone/>
            </a:pPr>
            <a:endParaRPr lang="en-US" sz="1400" dirty="0" smtClean="0">
              <a:latin typeface="Calibri" pitchFamily="34" charset="0"/>
              <a:cs typeface="Calibri" pitchFamily="34" charset="0"/>
            </a:endParaRPr>
          </a:p>
          <a:p>
            <a:r>
              <a:rPr lang="en-US" sz="1400" dirty="0" smtClean="0">
                <a:latin typeface="Calibri" pitchFamily="34" charset="0"/>
                <a:cs typeface="Calibri" pitchFamily="34" charset="0"/>
              </a:rPr>
              <a:t>During </a:t>
            </a:r>
            <a:r>
              <a:rPr lang="en-US" sz="1400" dirty="0">
                <a:latin typeface="Calibri" pitchFamily="34" charset="0"/>
                <a:cs typeface="Calibri" pitchFamily="34" charset="0"/>
              </a:rPr>
              <a:t>the experiment, an array of English characters was shown for 0.5 second (SET) and participants were instructed to memorize the characters. </a:t>
            </a:r>
            <a:r>
              <a:rPr lang="en-US" sz="1400" dirty="0" smtClean="0">
                <a:latin typeface="Calibri" pitchFamily="34" charset="0"/>
                <a:cs typeface="Calibri" pitchFamily="34" charset="0"/>
              </a:rPr>
              <a:t>Each participant was </a:t>
            </a:r>
            <a:r>
              <a:rPr lang="en-US" sz="1400" dirty="0">
                <a:latin typeface="Calibri" pitchFamily="34" charset="0"/>
                <a:cs typeface="Calibri" pitchFamily="34" charset="0"/>
              </a:rPr>
              <a:t>for 240 times. </a:t>
            </a:r>
            <a:endParaRPr lang="en-US" sz="1400" dirty="0" smtClean="0">
              <a:latin typeface="Calibri" pitchFamily="34" charset="0"/>
              <a:cs typeface="Calibri" pitchFamily="34" charset="0"/>
            </a:endParaRPr>
          </a:p>
          <a:p>
            <a:endParaRPr lang="en-US" sz="1400" dirty="0">
              <a:latin typeface="Calibri" pitchFamily="34" charset="0"/>
              <a:cs typeface="Calibri" pitchFamily="34" charset="0"/>
            </a:endParaRPr>
          </a:p>
          <a:p>
            <a:r>
              <a:rPr lang="en-US" sz="1400" dirty="0" smtClean="0">
                <a:latin typeface="Calibri" pitchFamily="34" charset="0"/>
                <a:cs typeface="Calibri" pitchFamily="34" charset="0"/>
              </a:rPr>
              <a:t>The </a:t>
            </a:r>
            <a:r>
              <a:rPr lang="en-US" sz="1400" dirty="0">
                <a:latin typeface="Calibri" pitchFamily="34" charset="0"/>
                <a:cs typeface="Calibri" pitchFamily="34" charset="0"/>
              </a:rPr>
              <a:t>number of characters in the SET for each trial was randomly chosen to be 2, 4, 6, or </a:t>
            </a:r>
            <a:r>
              <a:rPr lang="en-US" sz="1400" dirty="0" smtClean="0">
                <a:latin typeface="Calibri" pitchFamily="34" charset="0"/>
                <a:cs typeface="Calibri" pitchFamily="34" charset="0"/>
              </a:rPr>
              <a:t>8 with </a:t>
            </a:r>
            <a:r>
              <a:rPr lang="en-US" sz="1400" dirty="0">
                <a:latin typeface="Calibri" pitchFamily="34" charset="0"/>
                <a:cs typeface="Calibri" pitchFamily="34" charset="0"/>
              </a:rPr>
              <a:t>loads 1-4 </a:t>
            </a:r>
            <a:r>
              <a:rPr lang="en-US" sz="1400" dirty="0" smtClean="0">
                <a:latin typeface="Calibri" pitchFamily="34" charset="0"/>
                <a:cs typeface="Calibri" pitchFamily="34" charset="0"/>
              </a:rPr>
              <a:t>respectively. </a:t>
            </a:r>
          </a:p>
          <a:p>
            <a:r>
              <a:rPr lang="en-US" sz="1400" dirty="0" smtClean="0">
                <a:latin typeface="Calibri" pitchFamily="34" charset="0"/>
                <a:cs typeface="Calibri" pitchFamily="34" charset="0"/>
              </a:rPr>
              <a:t>A </a:t>
            </a:r>
            <a:r>
              <a:rPr lang="en-US" sz="1400" dirty="0">
                <a:latin typeface="Calibri" pitchFamily="34" charset="0"/>
                <a:cs typeface="Calibri" pitchFamily="34" charset="0"/>
              </a:rPr>
              <a:t>total of 3120 trials were recorded. Only data corresponding to correctly responded trials were included in the data set which reduced the data set size to 2670 trials. </a:t>
            </a:r>
            <a:endParaRPr lang="en-US" sz="1400" dirty="0" smtClean="0">
              <a:latin typeface="Calibri" pitchFamily="34" charset="0"/>
              <a:cs typeface="Calibri" pitchFamily="34" charset="0"/>
            </a:endParaRPr>
          </a:p>
          <a:p>
            <a:r>
              <a:rPr lang="en-US" sz="1400" dirty="0" smtClean="0">
                <a:latin typeface="Calibri" pitchFamily="34" charset="0"/>
                <a:cs typeface="Calibri" pitchFamily="34" charset="0"/>
              </a:rPr>
              <a:t>A </a:t>
            </a:r>
            <a:r>
              <a:rPr lang="en-US" sz="1400" dirty="0">
                <a:latin typeface="Calibri" pitchFamily="34" charset="0"/>
                <a:cs typeface="Calibri" pitchFamily="34" charset="0"/>
              </a:rPr>
              <a:t>number of samples equal to the test set were then randomly extracted from rest of data for validation set and the remaining samples were used as training set.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2057400"/>
            <a:ext cx="3371850" cy="200977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8473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457200"/>
            <a:ext cx="7315200" cy="565212"/>
          </a:xfrm>
        </p:spPr>
        <p:txBody>
          <a:bodyPr>
            <a:normAutofit/>
          </a:bodyPr>
          <a:lstStyle/>
          <a:p>
            <a:pPr algn="ctr"/>
            <a:r>
              <a:rPr lang="en-US" sz="2800" dirty="0" smtClean="0">
                <a:latin typeface="Arial Black" pitchFamily="34" charset="0"/>
              </a:rPr>
              <a:t>DATA PREPROCESSING</a:t>
            </a:r>
            <a:endParaRPr lang="en-US" sz="2800" dirty="0">
              <a:latin typeface="Arial Black" pitchFamily="34" charset="0"/>
            </a:endParaRPr>
          </a:p>
        </p:txBody>
      </p:sp>
      <p:sp>
        <p:nvSpPr>
          <p:cNvPr id="3" name="Content Placeholder 2"/>
          <p:cNvSpPr>
            <a:spLocks noGrp="1"/>
          </p:cNvSpPr>
          <p:nvPr>
            <p:ph idx="1"/>
          </p:nvPr>
        </p:nvSpPr>
        <p:spPr>
          <a:xfrm>
            <a:off x="914400" y="1371600"/>
            <a:ext cx="7315200" cy="5029199"/>
          </a:xfrm>
        </p:spPr>
        <p:txBody>
          <a:bodyPr>
            <a:normAutofit/>
          </a:bodyPr>
          <a:lstStyle/>
          <a:p>
            <a:r>
              <a:rPr lang="en-US" sz="1600" dirty="0">
                <a:latin typeface="Calibri" pitchFamily="34" charset="0"/>
                <a:cs typeface="Calibri" pitchFamily="34" charset="0"/>
              </a:rPr>
              <a:t>F</a:t>
            </a:r>
            <a:r>
              <a:rPr lang="en-US" sz="1600" dirty="0" smtClean="0">
                <a:latin typeface="Calibri" pitchFamily="34" charset="0"/>
                <a:cs typeface="Calibri" pitchFamily="34" charset="0"/>
              </a:rPr>
              <a:t>or </a:t>
            </a:r>
            <a:r>
              <a:rPr lang="en-US" sz="1600" dirty="0">
                <a:latin typeface="Calibri" pitchFamily="34" charset="0"/>
                <a:cs typeface="Calibri" pitchFamily="34" charset="0"/>
              </a:rPr>
              <a:t>addressing the unbalanced ratio between number of samples and number of model </a:t>
            </a:r>
            <a:r>
              <a:rPr lang="en-US" sz="1600" dirty="0" smtClean="0">
                <a:latin typeface="Calibri" pitchFamily="34" charset="0"/>
                <a:cs typeface="Calibri" pitchFamily="34" charset="0"/>
              </a:rPr>
              <a:t>parameters, as suggested we artificially expanded </a:t>
            </a:r>
            <a:r>
              <a:rPr lang="en-US" sz="1600" dirty="0">
                <a:latin typeface="Calibri" pitchFamily="34" charset="0"/>
                <a:cs typeface="Calibri" pitchFamily="34" charset="0"/>
              </a:rPr>
              <a:t>the dataset using data augmentation</a:t>
            </a:r>
            <a:r>
              <a:rPr lang="en-US" sz="1600" dirty="0" smtClean="0">
                <a:latin typeface="Calibri" pitchFamily="34" charset="0"/>
                <a:cs typeface="Calibri" pitchFamily="34" charset="0"/>
              </a:rPr>
              <a:t>.</a:t>
            </a:r>
          </a:p>
          <a:p>
            <a:endParaRPr lang="en-US" sz="1600" dirty="0">
              <a:latin typeface="Calibri" pitchFamily="34" charset="0"/>
              <a:cs typeface="Calibri" pitchFamily="34" charset="0"/>
            </a:endParaRPr>
          </a:p>
          <a:p>
            <a:endParaRPr lang="en-US" sz="1600" dirty="0" smtClean="0">
              <a:latin typeface="Calibri" pitchFamily="34" charset="0"/>
              <a:cs typeface="Calibri" pitchFamily="34" charset="0"/>
            </a:endParaRPr>
          </a:p>
          <a:p>
            <a:endParaRPr lang="en-US" sz="1600" dirty="0" smtClean="0">
              <a:latin typeface="Calibri" pitchFamily="34" charset="0"/>
              <a:cs typeface="Calibri" pitchFamily="34" charset="0"/>
            </a:endParaRPr>
          </a:p>
          <a:p>
            <a:endParaRPr lang="en-US" sz="1600" dirty="0" smtClean="0">
              <a:latin typeface="Calibri" pitchFamily="34" charset="0"/>
              <a:cs typeface="Calibri" pitchFamily="34" charset="0"/>
            </a:endParaRPr>
          </a:p>
          <a:p>
            <a:endParaRPr lang="en-US" sz="1600" dirty="0" smtClean="0">
              <a:latin typeface="Calibri" pitchFamily="34" charset="0"/>
              <a:cs typeface="Calibri" pitchFamily="34" charset="0"/>
            </a:endParaRPr>
          </a:p>
          <a:p>
            <a:pPr marL="45720" indent="0">
              <a:buNone/>
            </a:pPr>
            <a:endParaRPr lang="en-US" sz="3200" b="1" dirty="0" smtClean="0">
              <a:solidFill>
                <a:schemeClr val="bg1">
                  <a:lumMod val="95000"/>
                  <a:lumOff val="5000"/>
                </a:schemeClr>
              </a:solidFill>
              <a:latin typeface="Chiller" pitchFamily="82" charset="0"/>
              <a:cs typeface="Calibri" pitchFamily="34" charset="0"/>
            </a:endParaRPr>
          </a:p>
          <a:p>
            <a:r>
              <a:rPr lang="en-US" sz="1600" dirty="0" smtClean="0">
                <a:latin typeface="Calibri" pitchFamily="34" charset="0"/>
                <a:cs typeface="Calibri" pitchFamily="34" charset="0"/>
              </a:rPr>
              <a:t> We tried training the network with augmented data generated by randomly adding noise to the images. We did not use image flipping or zooming when augmenting the data due to distinct interpretation of direction and location in EEG images (corresponding to various cortical regions) as mentioned.</a:t>
            </a:r>
          </a:p>
          <a:p>
            <a:pPr marL="45720" indent="0">
              <a:buNone/>
            </a:pPr>
            <a:r>
              <a:rPr lang="en-US" sz="1600" dirty="0" smtClean="0">
                <a:latin typeface="Calibri" pitchFamily="34" charset="0"/>
                <a:cs typeface="Calibri" pitchFamily="34" charset="0"/>
              </a:rPr>
              <a:t> </a:t>
            </a:r>
          </a:p>
          <a:p>
            <a:r>
              <a:rPr lang="en-US" sz="1600" dirty="0" smtClean="0">
                <a:latin typeface="Calibri" pitchFamily="34" charset="0"/>
                <a:cs typeface="Calibri" pitchFamily="34" charset="0"/>
              </a:rPr>
              <a:t>We </a:t>
            </a:r>
            <a:r>
              <a:rPr lang="en-US" sz="1600" dirty="0">
                <a:latin typeface="Calibri" pitchFamily="34" charset="0"/>
                <a:cs typeface="Calibri" pitchFamily="34" charset="0"/>
              </a:rPr>
              <a:t>experimented with various noise levels added to each image. However, augmenting the dataset did not improve the classification performance and for higher noise values increased the error rates.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2209800"/>
            <a:ext cx="2376488" cy="17145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285761">
            <a:off x="3321144" y="1997238"/>
            <a:ext cx="1122363" cy="113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90290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236" y="457200"/>
            <a:ext cx="7696200" cy="685800"/>
          </a:xfrm>
        </p:spPr>
        <p:txBody>
          <a:bodyPr>
            <a:normAutofit/>
          </a:bodyPr>
          <a:lstStyle/>
          <a:p>
            <a:pPr algn="ctr"/>
            <a:r>
              <a:rPr lang="en-US" sz="3200" dirty="0" smtClean="0">
                <a:latin typeface="Arial Black" pitchFamily="34" charset="0"/>
              </a:rPr>
              <a:t>GENERATING IMAGES</a:t>
            </a:r>
            <a:endParaRPr lang="en-US" sz="3200" dirty="0">
              <a:latin typeface="Arial Black" pitchFamily="34" charset="0"/>
            </a:endParaRPr>
          </a:p>
        </p:txBody>
      </p:sp>
      <p:sp>
        <p:nvSpPr>
          <p:cNvPr id="4" name="Content Placeholder 3"/>
          <p:cNvSpPr>
            <a:spLocks noGrp="1"/>
          </p:cNvSpPr>
          <p:nvPr>
            <p:ph idx="1"/>
          </p:nvPr>
        </p:nvSpPr>
        <p:spPr>
          <a:xfrm>
            <a:off x="914400" y="1676400"/>
            <a:ext cx="7315200" cy="4861561"/>
          </a:xfrm>
        </p:spPr>
        <p:txBody>
          <a:bodyPr>
            <a:normAutofit/>
          </a:bodyPr>
          <a:lstStyle/>
          <a:p>
            <a:r>
              <a:rPr lang="en-US" sz="1600" dirty="0">
                <a:latin typeface="Calibri" pitchFamily="34" charset="0"/>
                <a:cs typeface="Calibri" pitchFamily="34" charset="0"/>
              </a:rPr>
              <a:t>Electroencephalogram includes multiple time series corresponding to measurements across different spatial locations over the </a:t>
            </a:r>
            <a:r>
              <a:rPr lang="en-US" sz="1600" dirty="0" smtClean="0">
                <a:latin typeface="Calibri" pitchFamily="34" charset="0"/>
                <a:cs typeface="Calibri" pitchFamily="34" charset="0"/>
              </a:rPr>
              <a:t>cortex.</a:t>
            </a:r>
          </a:p>
          <a:p>
            <a:endParaRPr lang="en-US" sz="1600" dirty="0" smtClean="0">
              <a:latin typeface="Calibri" pitchFamily="34" charset="0"/>
              <a:cs typeface="Calibri" pitchFamily="34" charset="0"/>
            </a:endParaRPr>
          </a:p>
          <a:p>
            <a:r>
              <a:rPr lang="en-US" sz="1600" dirty="0">
                <a:latin typeface="Calibri" pitchFamily="34" charset="0"/>
                <a:cs typeface="Calibri" pitchFamily="34" charset="0"/>
              </a:rPr>
              <a:t>Fast Fourier Transform (FFT) is performed on the time series for each trial to estimate the power spectrum of the signal</a:t>
            </a:r>
            <a:r>
              <a:rPr lang="en-US" sz="1600" dirty="0" smtClean="0">
                <a:latin typeface="Calibri" pitchFamily="34" charset="0"/>
                <a:cs typeface="Calibri" pitchFamily="34" charset="0"/>
              </a:rPr>
              <a:t>.</a:t>
            </a:r>
          </a:p>
          <a:p>
            <a:endParaRPr lang="en-US" sz="1600" dirty="0" smtClean="0">
              <a:latin typeface="Calibri" pitchFamily="34" charset="0"/>
              <a:cs typeface="Calibri" pitchFamily="34" charset="0"/>
            </a:endParaRPr>
          </a:p>
          <a:p>
            <a:r>
              <a:rPr lang="en-US" sz="1600" dirty="0" smtClean="0">
                <a:latin typeface="Calibri" pitchFamily="34" charset="0"/>
                <a:cs typeface="Calibri" pitchFamily="34" charset="0"/>
              </a:rPr>
              <a:t> The </a:t>
            </a:r>
            <a:r>
              <a:rPr lang="en-US" sz="1600" dirty="0">
                <a:latin typeface="Calibri" pitchFamily="34" charset="0"/>
                <a:cs typeface="Calibri" pitchFamily="34" charset="0"/>
              </a:rPr>
              <a:t>measurements </a:t>
            </a:r>
            <a:r>
              <a:rPr lang="en-US" sz="1600" dirty="0" smtClean="0">
                <a:latin typeface="Calibri" pitchFamily="34" charset="0"/>
                <a:cs typeface="Calibri" pitchFamily="34" charset="0"/>
              </a:rPr>
              <a:t>were transformed into </a:t>
            </a:r>
            <a:r>
              <a:rPr lang="en-US" sz="1600" dirty="0">
                <a:latin typeface="Calibri" pitchFamily="34" charset="0"/>
                <a:cs typeface="Calibri" pitchFamily="34" charset="0"/>
              </a:rPr>
              <a:t>a 2-D image to preserve the spatial structure and use multiple color channels to represent the spectral dimension. </a:t>
            </a:r>
            <a:endParaRPr lang="en-US" sz="1600" dirty="0" smtClean="0">
              <a:latin typeface="Calibri" pitchFamily="34" charset="0"/>
              <a:cs typeface="Calibri" pitchFamily="34" charset="0"/>
            </a:endParaRPr>
          </a:p>
          <a:p>
            <a:endParaRPr lang="en-US" sz="1600" dirty="0" smtClean="0">
              <a:latin typeface="Calibri" pitchFamily="34" charset="0"/>
              <a:cs typeface="Calibri" pitchFamily="34" charset="0"/>
            </a:endParaRPr>
          </a:p>
          <a:p>
            <a:r>
              <a:rPr lang="en-US" sz="1600" dirty="0" smtClean="0">
                <a:latin typeface="Calibri" pitchFamily="34" charset="0"/>
                <a:cs typeface="Calibri" pitchFamily="34" charset="0"/>
              </a:rPr>
              <a:t>Finally</a:t>
            </a:r>
            <a:r>
              <a:rPr lang="en-US" sz="1600" dirty="0">
                <a:latin typeface="Calibri" pitchFamily="34" charset="0"/>
                <a:cs typeface="Calibri" pitchFamily="34" charset="0"/>
              </a:rPr>
              <a:t>, we use the sequence of images derived from consecutive time windows to account for temporal evolutions in brain activity</a:t>
            </a:r>
            <a:r>
              <a:rPr lang="en-US" sz="1600" dirty="0" smtClean="0">
                <a:latin typeface="Calibri" pitchFamily="34" charset="0"/>
                <a:cs typeface="Calibri" pitchFamily="34" charset="0"/>
              </a:rPr>
              <a:t>.</a:t>
            </a:r>
          </a:p>
          <a:p>
            <a:endParaRPr lang="en-US" sz="1600" dirty="0" smtClean="0">
              <a:latin typeface="Calibri" pitchFamily="34" charset="0"/>
              <a:cs typeface="Calibri" pitchFamily="34" charset="0"/>
            </a:endParaRPr>
          </a:p>
          <a:p>
            <a:r>
              <a:rPr lang="en-US" sz="1600" dirty="0" smtClean="0">
                <a:latin typeface="Calibri" pitchFamily="34" charset="0"/>
                <a:cs typeface="Calibri" pitchFamily="34" charset="0"/>
              </a:rPr>
              <a:t> </a:t>
            </a:r>
            <a:r>
              <a:rPr lang="en-US" sz="1600" dirty="0">
                <a:latin typeface="Calibri" pitchFamily="34" charset="0"/>
                <a:cs typeface="Calibri" pitchFamily="34" charset="0"/>
              </a:rPr>
              <a:t>We apply </a:t>
            </a:r>
            <a:r>
              <a:rPr lang="en-US" sz="1600" dirty="0" smtClean="0">
                <a:latin typeface="Calibri" pitchFamily="34" charset="0"/>
                <a:cs typeface="Calibri" pitchFamily="34" charset="0"/>
              </a:rPr>
              <a:t>Clough-</a:t>
            </a:r>
            <a:r>
              <a:rPr lang="en-US" sz="1600" dirty="0" err="1" smtClean="0">
                <a:latin typeface="Calibri" pitchFamily="34" charset="0"/>
                <a:cs typeface="Calibri" pitchFamily="34" charset="0"/>
              </a:rPr>
              <a:t>Tocher</a:t>
            </a:r>
            <a:r>
              <a:rPr lang="en-US" sz="1600" dirty="0" smtClean="0">
                <a:latin typeface="Calibri" pitchFamily="34" charset="0"/>
                <a:cs typeface="Calibri" pitchFamily="34" charset="0"/>
              </a:rPr>
              <a:t> </a:t>
            </a:r>
            <a:r>
              <a:rPr lang="en-US" sz="1600" dirty="0">
                <a:latin typeface="Calibri" pitchFamily="34" charset="0"/>
                <a:cs typeface="Calibri" pitchFamily="34" charset="0"/>
              </a:rPr>
              <a:t>scheme (</a:t>
            </a:r>
            <a:r>
              <a:rPr lang="en-US" sz="1600" dirty="0" err="1">
                <a:latin typeface="Calibri" pitchFamily="34" charset="0"/>
                <a:cs typeface="Calibri" pitchFamily="34" charset="0"/>
              </a:rPr>
              <a:t>Alfeld</a:t>
            </a:r>
            <a:r>
              <a:rPr lang="en-US" sz="1600" dirty="0">
                <a:latin typeface="Calibri" pitchFamily="34" charset="0"/>
                <a:cs typeface="Calibri" pitchFamily="34" charset="0"/>
              </a:rPr>
              <a:t>, 1984) for interpolating the scattered power measurements over the scalp and for estimating the values in-between the electrodes over a 32 × 32 mesh.</a:t>
            </a:r>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86600" y="381000"/>
            <a:ext cx="977393" cy="11557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96022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04800"/>
            <a:ext cx="7315200" cy="565212"/>
          </a:xfrm>
        </p:spPr>
        <p:txBody>
          <a:bodyPr>
            <a:normAutofit/>
          </a:bodyPr>
          <a:lstStyle/>
          <a:p>
            <a:pPr algn="ctr"/>
            <a:r>
              <a:rPr lang="en-US" sz="3000" dirty="0" smtClean="0">
                <a:latin typeface="Arial Black" pitchFamily="34" charset="0"/>
              </a:rPr>
              <a:t>3D PROJECTIONS to 2D IMAGE !!</a:t>
            </a:r>
            <a:endParaRPr lang="en-US" sz="3000" dirty="0">
              <a:latin typeface="Arial Black" pitchFamily="34" charset="0"/>
            </a:endParaRPr>
          </a:p>
        </p:txBody>
      </p:sp>
      <p:sp>
        <p:nvSpPr>
          <p:cNvPr id="3" name="Content Placeholder 2"/>
          <p:cNvSpPr>
            <a:spLocks noGrp="1"/>
          </p:cNvSpPr>
          <p:nvPr>
            <p:ph idx="1"/>
          </p:nvPr>
        </p:nvSpPr>
        <p:spPr>
          <a:xfrm>
            <a:off x="914400" y="1295400"/>
            <a:ext cx="7315200" cy="5166361"/>
          </a:xfrm>
        </p:spPr>
        <p:txBody>
          <a:bodyPr>
            <a:normAutofit/>
          </a:bodyPr>
          <a:lstStyle/>
          <a:p>
            <a:r>
              <a:rPr lang="en-US" sz="1700" dirty="0">
                <a:latin typeface="Calibri" pitchFamily="34" charset="0"/>
                <a:cs typeface="Calibri" pitchFamily="34" charset="0"/>
              </a:rPr>
              <a:t>The EEG electrodes are distributed over the scalp in a three-dimensional space</a:t>
            </a:r>
            <a:r>
              <a:rPr lang="en-US" sz="1700" dirty="0" smtClean="0">
                <a:latin typeface="Calibri" pitchFamily="34" charset="0"/>
                <a:cs typeface="Calibri" pitchFamily="34" charset="0"/>
              </a:rPr>
              <a:t>.</a:t>
            </a:r>
          </a:p>
          <a:p>
            <a:endParaRPr lang="en-US" sz="1700" dirty="0" smtClean="0">
              <a:latin typeface="Calibri" pitchFamily="34" charset="0"/>
              <a:cs typeface="Calibri" pitchFamily="34" charset="0"/>
            </a:endParaRPr>
          </a:p>
          <a:p>
            <a:r>
              <a:rPr lang="en-US" sz="1700" dirty="0" smtClean="0">
                <a:latin typeface="Calibri" pitchFamily="34" charset="0"/>
                <a:cs typeface="Calibri" pitchFamily="34" charset="0"/>
              </a:rPr>
              <a:t> </a:t>
            </a:r>
            <a:r>
              <a:rPr lang="en-US" sz="1700" dirty="0">
                <a:latin typeface="Calibri" pitchFamily="34" charset="0"/>
                <a:cs typeface="Calibri" pitchFamily="34" charset="0"/>
              </a:rPr>
              <a:t>In order to transform the spatially distributed activity maps as 2-D images, we need to first project the location of electrodes from a 3-dimensional space onto a 2-D surface</a:t>
            </a:r>
            <a:r>
              <a:rPr lang="en-US" sz="1700" dirty="0" smtClean="0">
                <a:latin typeface="Calibri" pitchFamily="34" charset="0"/>
                <a:cs typeface="Calibri" pitchFamily="34" charset="0"/>
              </a:rPr>
              <a:t>.</a:t>
            </a:r>
          </a:p>
          <a:p>
            <a:pPr marL="45720" indent="0">
              <a:buNone/>
            </a:pPr>
            <a:endParaRPr lang="en-US" sz="1700" dirty="0" smtClean="0">
              <a:latin typeface="Calibri" pitchFamily="34" charset="0"/>
              <a:cs typeface="Calibri" pitchFamily="34" charset="0"/>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3429000"/>
            <a:ext cx="6181558" cy="25908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446310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erspective">
  <a:themeElements>
    <a:clrScheme name="Perspective">
      <a:dk1>
        <a:sysClr val="windowText" lastClr="000000"/>
      </a:dk1>
      <a:lt1>
        <a:sysClr val="window" lastClr="FFFFFF"/>
      </a:lt1>
      <a:dk2>
        <a:srgbClr val="283138"/>
      </a:dk2>
      <a:lt2>
        <a:srgbClr val="FF8600"/>
      </a:lt2>
      <a:accent1>
        <a:srgbClr val="838D9B"/>
      </a:accent1>
      <a:accent2>
        <a:srgbClr val="D2610C"/>
      </a:accent2>
      <a:accent3>
        <a:srgbClr val="80716A"/>
      </a:accent3>
      <a:accent4>
        <a:srgbClr val="94147C"/>
      </a:accent4>
      <a:accent5>
        <a:srgbClr val="5D5AD2"/>
      </a:accent5>
      <a:accent6>
        <a:srgbClr val="6F6C7D"/>
      </a:accent6>
      <a:hlink>
        <a:srgbClr val="6187E3"/>
      </a:hlink>
      <a:folHlink>
        <a:srgbClr val="7B8EB8"/>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erspective">
      <a:fillStyleLst>
        <a:solidFill>
          <a:schemeClr val="phClr"/>
        </a:solidFill>
        <a:gradFill rotWithShape="1">
          <a:gsLst>
            <a:gs pos="0">
              <a:schemeClr val="phClr">
                <a:tint val="50000"/>
                <a:alpha val="100000"/>
                <a:satMod val="160000"/>
                <a:lumMod val="105000"/>
              </a:schemeClr>
            </a:gs>
            <a:gs pos="41000">
              <a:schemeClr val="phClr">
                <a:tint val="57000"/>
                <a:satMod val="180000"/>
                <a:lumMod val="99000"/>
              </a:schemeClr>
            </a:gs>
            <a:gs pos="100000">
              <a:schemeClr val="phClr">
                <a:tint val="80000"/>
                <a:satMod val="200000"/>
                <a:lumMod val="104000"/>
              </a:schemeClr>
            </a:gs>
          </a:gsLst>
          <a:lin ang="5400000" scaled="1"/>
        </a:gradFill>
        <a:gradFill rotWithShape="1">
          <a:gsLst>
            <a:gs pos="0">
              <a:schemeClr val="phClr">
                <a:tint val="96000"/>
                <a:satMod val="130000"/>
                <a:lumMod val="114000"/>
              </a:schemeClr>
            </a:gs>
            <a:gs pos="60000">
              <a:schemeClr val="phClr">
                <a:tint val="100000"/>
                <a:satMod val="106000"/>
                <a:lumMod val="110000"/>
              </a:schemeClr>
            </a:gs>
            <a:gs pos="100000">
              <a:schemeClr val="ph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50800" dist="38100" dir="5400000" rotWithShape="0">
              <a:srgbClr val="000000">
                <a:alpha val="28000"/>
              </a:srgbClr>
            </a:outerShdw>
          </a:effectLst>
        </a:effectStyle>
        <a:effectStyle>
          <a:effectLst>
            <a:outerShdw blurRad="47625" dist="38100" dir="5400000" sy="98000" rotWithShape="0">
              <a:srgbClr val="000000">
                <a:alpha val="48000"/>
              </a:srgbClr>
            </a:outerShdw>
          </a:effectLst>
          <a:scene3d>
            <a:camera prst="orthographicFront">
              <a:rot lat="0" lon="0" rev="0"/>
            </a:camera>
            <a:lightRig rig="twoPt" dir="br">
              <a:rot lat="0" lon="0" rev="8700000"/>
            </a:lightRig>
          </a:scene3d>
          <a:sp3d prstMaterial="matte">
            <a:bevelT w="25400" h="53975"/>
          </a:sp3d>
        </a:effectStyle>
        <a:effectStyle>
          <a:effectLst>
            <a:reflection blurRad="12700" stA="24000" endPos="28000" dist="50800" dir="5400000" sy="-100000" rotWithShape="0"/>
          </a:effectLst>
          <a:scene3d>
            <a:camera prst="orthographicFront">
              <a:rot lat="0" lon="0" rev="0"/>
            </a:camera>
            <a:lightRig rig="threePt" dir="t">
              <a:rot lat="0" lon="0" rev="4800000"/>
            </a:lightRig>
          </a:scene3d>
          <a:sp3d>
            <a:bevelT w="69850" h="31750"/>
          </a:sp3d>
        </a:effectStyle>
      </a:effectStyleLst>
      <a:bgFillStyleLst>
        <a:solidFill>
          <a:schemeClr val="phClr"/>
        </a:solidFill>
        <a:gradFill rotWithShape="1">
          <a:gsLst>
            <a:gs pos="0">
              <a:schemeClr val="phClr">
                <a:tint val="100000"/>
                <a:shade val="80000"/>
                <a:satMod val="100000"/>
                <a:lumMod val="100000"/>
              </a:schemeClr>
            </a:gs>
            <a:gs pos="65000">
              <a:schemeClr val="phClr">
                <a:tint val="100000"/>
                <a:shade val="95000"/>
                <a:satMod val="100000"/>
                <a:lumMod val="100000"/>
              </a:schemeClr>
            </a:gs>
            <a:gs pos="100000">
              <a:schemeClr val="phClr">
                <a:tint val="88000"/>
                <a:shade val="100000"/>
                <a:satMod val="400000"/>
                <a:lumMod val="100000"/>
              </a:schemeClr>
            </a:gs>
          </a:gsLst>
          <a:lin ang="5400000" scaled="0"/>
        </a:gradFill>
        <a:blipFill rotWithShape="1">
          <a:blip xmlns:r="http://schemas.openxmlformats.org/officeDocument/2006/relationships" r:embed="rId1">
            <a:duotone>
              <a:schemeClr val="phClr">
                <a:tint val="95000"/>
                <a:satMod val="90000"/>
              </a:schemeClr>
              <a:schemeClr val="phClr">
                <a:shade val="92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310</TotalTime>
  <Words>1412</Words>
  <Application>Microsoft Office PowerPoint</Application>
  <PresentationFormat>On-screen Show (4:3)</PresentationFormat>
  <Paragraphs>200</Paragraphs>
  <Slides>20</Slides>
  <Notes>0</Notes>
  <HiddenSlides>0</HiddenSlides>
  <MMClips>1</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Perspective</vt:lpstr>
      <vt:lpstr>LEARNING REPRESENTATIONS FROM  EEG        WITH DEEP RECURRENT-CONVOLUTIONAL NEURAL NETWORKS</vt:lpstr>
      <vt:lpstr>PowerPoint Presentation</vt:lpstr>
      <vt:lpstr>OUR GOAL</vt:lpstr>
      <vt:lpstr>PowerPoint Presentation</vt:lpstr>
      <vt:lpstr>OUR APPROACH</vt:lpstr>
      <vt:lpstr>HOW DATA IS COLLECTED</vt:lpstr>
      <vt:lpstr>DATA PREPROCESSING</vt:lpstr>
      <vt:lpstr>GENERATING IMAGES</vt:lpstr>
      <vt:lpstr>3D PROJECTIONS to 2D IMAGE !!</vt:lpstr>
      <vt:lpstr>PowerPoint Presentation</vt:lpstr>
      <vt:lpstr>ARCHITECTURE</vt:lpstr>
      <vt:lpstr>CONVNET VGG-16 ARCHITECTURE</vt:lpstr>
      <vt:lpstr>SINGLE FRAME APPROACH</vt:lpstr>
      <vt:lpstr>LSTM structure</vt:lpstr>
      <vt:lpstr>MULTI-FRAME APPROACH</vt:lpstr>
      <vt:lpstr>TRAINING</vt:lpstr>
      <vt:lpstr>contd.</vt:lpstr>
      <vt:lpstr>CLASSIFICATION RESULTS</vt:lpstr>
      <vt:lpstr>LEARNING OUTCOMES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REPRESENTATIONS FROM EEG WITH DEEP RECURRENT-CONVOLUTIONAL NEURAL NETWORKS</dc:title>
  <dc:creator>Satyam</dc:creator>
  <cp:lastModifiedBy>SATYAM ANAND</cp:lastModifiedBy>
  <cp:revision>48</cp:revision>
  <dcterms:created xsi:type="dcterms:W3CDTF">2006-08-16T00:00:00Z</dcterms:created>
  <dcterms:modified xsi:type="dcterms:W3CDTF">2020-05-24T12:56:27Z</dcterms:modified>
</cp:coreProperties>
</file>